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1"/>
  </p:notesMasterIdLst>
  <p:sldIdLst>
    <p:sldId id="258" r:id="rId2"/>
    <p:sldId id="259" r:id="rId3"/>
    <p:sldId id="260" r:id="rId4"/>
    <p:sldId id="262" r:id="rId5"/>
    <p:sldId id="268" r:id="rId6"/>
    <p:sldId id="269" r:id="rId7"/>
    <p:sldId id="263" r:id="rId8"/>
    <p:sldId id="270" r:id="rId9"/>
    <p:sldId id="273" r:id="rId10"/>
    <p:sldId id="265" r:id="rId11"/>
    <p:sldId id="271" r:id="rId12"/>
    <p:sldId id="275" r:id="rId13"/>
    <p:sldId id="276" r:id="rId14"/>
    <p:sldId id="266" r:id="rId15"/>
    <p:sldId id="279" r:id="rId16"/>
    <p:sldId id="280" r:id="rId17"/>
    <p:sldId id="282" r:id="rId18"/>
    <p:sldId id="281" r:id="rId19"/>
    <p:sldId id="283" r:id="rId20"/>
    <p:sldId id="284" r:id="rId21"/>
    <p:sldId id="285" r:id="rId22"/>
    <p:sldId id="287" r:id="rId23"/>
    <p:sldId id="288" r:id="rId24"/>
    <p:sldId id="290" r:id="rId25"/>
    <p:sldId id="291" r:id="rId26"/>
    <p:sldId id="292" r:id="rId27"/>
    <p:sldId id="293" r:id="rId28"/>
    <p:sldId id="267" r:id="rId29"/>
    <p:sldId id="295"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87" autoAdjust="0"/>
    <p:restoredTop sz="85733" autoAdjust="0"/>
  </p:normalViewPr>
  <p:slideViewPr>
    <p:cSldViewPr snapToGrid="0">
      <p:cViewPr varScale="1">
        <p:scale>
          <a:sx n="99" d="100"/>
          <a:sy n="99" d="100"/>
        </p:scale>
        <p:origin x="744" y="72"/>
      </p:cViewPr>
      <p:guideLst>
        <p:guide orient="horz" pos="2160"/>
        <p:guide pos="3840"/>
      </p:guideLst>
    </p:cSldViewPr>
  </p:slideViewPr>
  <p:outlineViewPr>
    <p:cViewPr>
      <p:scale>
        <a:sx n="33" d="100"/>
        <a:sy n="33" d="100"/>
      </p:scale>
      <p:origin x="52" y="2469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C20BB3-3CCB-4FE5-991B-82F6BCB48AF3}" type="datetimeFigureOut">
              <a:rPr lang="en-US" smtClean="0"/>
              <a:t>4/26/2022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746DE6-3336-457D-A091-FA20AC1C536E}" type="slidenum">
              <a:rPr lang="en-US" smtClean="0"/>
              <a:t>‹#›</a:t>
            </a:fld>
            <a:endParaRPr lang="en-US"/>
          </a:p>
        </p:txBody>
      </p:sp>
    </p:spTree>
    <p:extLst>
      <p:ext uri="{BB962C8B-B14F-4D97-AF65-F5344CB8AC3E}">
        <p14:creationId xmlns:p14="http://schemas.microsoft.com/office/powerpoint/2010/main" val="4739785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746DE6-3336-457D-A091-FA20AC1C536E}" type="slidenum">
              <a:rPr lang="en-US" smtClean="0"/>
              <a:t>4</a:t>
            </a:fld>
            <a:endParaRPr lang="en-US"/>
          </a:p>
        </p:txBody>
      </p:sp>
    </p:spTree>
    <p:extLst>
      <p:ext uri="{BB962C8B-B14F-4D97-AF65-F5344CB8AC3E}">
        <p14:creationId xmlns:p14="http://schemas.microsoft.com/office/powerpoint/2010/main" val="13193815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746DE6-3336-457D-A091-FA20AC1C536E}" type="slidenum">
              <a:rPr lang="en-US" smtClean="0"/>
              <a:t>17</a:t>
            </a:fld>
            <a:endParaRPr lang="en-US"/>
          </a:p>
        </p:txBody>
      </p:sp>
    </p:spTree>
    <p:extLst>
      <p:ext uri="{BB962C8B-B14F-4D97-AF65-F5344CB8AC3E}">
        <p14:creationId xmlns:p14="http://schemas.microsoft.com/office/powerpoint/2010/main" val="10945881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746DE6-3336-457D-A091-FA20AC1C536E}" type="slidenum">
              <a:rPr lang="en-US" smtClean="0"/>
              <a:t>18</a:t>
            </a:fld>
            <a:endParaRPr lang="en-US"/>
          </a:p>
        </p:txBody>
      </p:sp>
    </p:spTree>
    <p:extLst>
      <p:ext uri="{BB962C8B-B14F-4D97-AF65-F5344CB8AC3E}">
        <p14:creationId xmlns:p14="http://schemas.microsoft.com/office/powerpoint/2010/main" val="10945881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746DE6-3336-457D-A091-FA20AC1C536E}" type="slidenum">
              <a:rPr lang="en-US" smtClean="0"/>
              <a:t>19</a:t>
            </a:fld>
            <a:endParaRPr lang="en-US"/>
          </a:p>
        </p:txBody>
      </p:sp>
    </p:spTree>
    <p:extLst>
      <p:ext uri="{BB962C8B-B14F-4D97-AF65-F5344CB8AC3E}">
        <p14:creationId xmlns:p14="http://schemas.microsoft.com/office/powerpoint/2010/main" val="10945881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746DE6-3336-457D-A091-FA20AC1C536E}" type="slidenum">
              <a:rPr lang="en-US" smtClean="0"/>
              <a:t>20</a:t>
            </a:fld>
            <a:endParaRPr lang="en-US"/>
          </a:p>
        </p:txBody>
      </p:sp>
    </p:spTree>
    <p:extLst>
      <p:ext uri="{BB962C8B-B14F-4D97-AF65-F5344CB8AC3E}">
        <p14:creationId xmlns:p14="http://schemas.microsoft.com/office/powerpoint/2010/main" val="10945881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746DE6-3336-457D-A091-FA20AC1C536E}" type="slidenum">
              <a:rPr lang="en-US" smtClean="0"/>
              <a:t>21</a:t>
            </a:fld>
            <a:endParaRPr lang="en-US"/>
          </a:p>
        </p:txBody>
      </p:sp>
    </p:spTree>
    <p:extLst>
      <p:ext uri="{BB962C8B-B14F-4D97-AF65-F5344CB8AC3E}">
        <p14:creationId xmlns:p14="http://schemas.microsoft.com/office/powerpoint/2010/main" val="10945881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746DE6-3336-457D-A091-FA20AC1C536E}" type="slidenum">
              <a:rPr lang="en-US" smtClean="0"/>
              <a:t>22</a:t>
            </a:fld>
            <a:endParaRPr lang="en-US"/>
          </a:p>
        </p:txBody>
      </p:sp>
    </p:spTree>
    <p:extLst>
      <p:ext uri="{BB962C8B-B14F-4D97-AF65-F5344CB8AC3E}">
        <p14:creationId xmlns:p14="http://schemas.microsoft.com/office/powerpoint/2010/main" val="10945881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746DE6-3336-457D-A091-FA20AC1C536E}" type="slidenum">
              <a:rPr lang="en-US" smtClean="0"/>
              <a:t>23</a:t>
            </a:fld>
            <a:endParaRPr lang="en-US"/>
          </a:p>
        </p:txBody>
      </p:sp>
    </p:spTree>
    <p:extLst>
      <p:ext uri="{BB962C8B-B14F-4D97-AF65-F5344CB8AC3E}">
        <p14:creationId xmlns:p14="http://schemas.microsoft.com/office/powerpoint/2010/main" val="10945881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746DE6-3336-457D-A091-FA20AC1C536E}" type="slidenum">
              <a:rPr lang="en-US" smtClean="0"/>
              <a:t>24</a:t>
            </a:fld>
            <a:endParaRPr lang="en-US"/>
          </a:p>
        </p:txBody>
      </p:sp>
    </p:spTree>
    <p:extLst>
      <p:ext uri="{BB962C8B-B14F-4D97-AF65-F5344CB8AC3E}">
        <p14:creationId xmlns:p14="http://schemas.microsoft.com/office/powerpoint/2010/main" val="10945881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746DE6-3336-457D-A091-FA20AC1C536E}" type="slidenum">
              <a:rPr lang="en-US" smtClean="0"/>
              <a:t>25</a:t>
            </a:fld>
            <a:endParaRPr lang="en-US"/>
          </a:p>
        </p:txBody>
      </p:sp>
    </p:spTree>
    <p:extLst>
      <p:ext uri="{BB962C8B-B14F-4D97-AF65-F5344CB8AC3E}">
        <p14:creationId xmlns:p14="http://schemas.microsoft.com/office/powerpoint/2010/main" val="10945881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746DE6-3336-457D-A091-FA20AC1C536E}" type="slidenum">
              <a:rPr lang="en-US" smtClean="0"/>
              <a:t>26</a:t>
            </a:fld>
            <a:endParaRPr lang="en-US"/>
          </a:p>
        </p:txBody>
      </p:sp>
    </p:spTree>
    <p:extLst>
      <p:ext uri="{BB962C8B-B14F-4D97-AF65-F5344CB8AC3E}">
        <p14:creationId xmlns:p14="http://schemas.microsoft.com/office/powerpoint/2010/main" val="10945881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746DE6-3336-457D-A091-FA20AC1C536E}" type="slidenum">
              <a:rPr lang="en-US" smtClean="0"/>
              <a:t>6</a:t>
            </a:fld>
            <a:endParaRPr lang="en-US"/>
          </a:p>
        </p:txBody>
      </p:sp>
    </p:spTree>
    <p:extLst>
      <p:ext uri="{BB962C8B-B14F-4D97-AF65-F5344CB8AC3E}">
        <p14:creationId xmlns:p14="http://schemas.microsoft.com/office/powerpoint/2010/main" val="16428549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746DE6-3336-457D-A091-FA20AC1C536E}" type="slidenum">
              <a:rPr lang="en-US" smtClean="0"/>
              <a:t>27</a:t>
            </a:fld>
            <a:endParaRPr lang="en-US"/>
          </a:p>
        </p:txBody>
      </p:sp>
    </p:spTree>
    <p:extLst>
      <p:ext uri="{BB962C8B-B14F-4D97-AF65-F5344CB8AC3E}">
        <p14:creationId xmlns:p14="http://schemas.microsoft.com/office/powerpoint/2010/main" val="10945881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28</a:t>
            </a:fld>
            <a:endParaRPr lang="en-US"/>
          </a:p>
        </p:txBody>
      </p:sp>
    </p:spTree>
    <p:extLst>
      <p:ext uri="{BB962C8B-B14F-4D97-AF65-F5344CB8AC3E}">
        <p14:creationId xmlns:p14="http://schemas.microsoft.com/office/powerpoint/2010/main" val="3026774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Consider talking about:</a:t>
            </a:r>
          </a:p>
          <a:p>
            <a:pPr marL="171450" indent="-171450">
              <a:buFont typeface="Arial" panose="020B0604020202020204" pitchFamily="34" charset="0"/>
              <a:buChar char="•"/>
            </a:pPr>
            <a:r>
              <a:rPr lang="en-US" dirty="0"/>
              <a:t>Mental wellness</a:t>
            </a:r>
          </a:p>
        </p:txBody>
      </p:sp>
      <p:sp>
        <p:nvSpPr>
          <p:cNvPr id="4" name="Slide Number Placeholder 3"/>
          <p:cNvSpPr>
            <a:spLocks noGrp="1"/>
          </p:cNvSpPr>
          <p:nvPr>
            <p:ph type="sldNum" sz="quarter" idx="10"/>
          </p:nvPr>
        </p:nvSpPr>
        <p:spPr/>
        <p:txBody>
          <a:bodyPr/>
          <a:lstStyle/>
          <a:p>
            <a:fld id="{E0746DE6-3336-457D-A091-FA20AC1C536E}" type="slidenum">
              <a:rPr lang="en-US" smtClean="0"/>
              <a:t>10</a:t>
            </a:fld>
            <a:endParaRPr lang="en-US"/>
          </a:p>
        </p:txBody>
      </p:sp>
    </p:spTree>
    <p:extLst>
      <p:ext uri="{BB962C8B-B14F-4D97-AF65-F5344CB8AC3E}">
        <p14:creationId xmlns:p14="http://schemas.microsoft.com/office/powerpoint/2010/main" val="4810694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746DE6-3336-457D-A091-FA20AC1C536E}" type="slidenum">
              <a:rPr lang="en-US" smtClean="0"/>
              <a:t>11</a:t>
            </a:fld>
            <a:endParaRPr lang="en-US"/>
          </a:p>
        </p:txBody>
      </p:sp>
    </p:spTree>
    <p:extLst>
      <p:ext uri="{BB962C8B-B14F-4D97-AF65-F5344CB8AC3E}">
        <p14:creationId xmlns:p14="http://schemas.microsoft.com/office/powerpoint/2010/main" val="4810694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746DE6-3336-457D-A091-FA20AC1C536E}" type="slidenum">
              <a:rPr lang="en-US" smtClean="0"/>
              <a:t>12</a:t>
            </a:fld>
            <a:endParaRPr lang="en-US"/>
          </a:p>
        </p:txBody>
      </p:sp>
    </p:spTree>
    <p:extLst>
      <p:ext uri="{BB962C8B-B14F-4D97-AF65-F5344CB8AC3E}">
        <p14:creationId xmlns:p14="http://schemas.microsoft.com/office/powerpoint/2010/main" val="4810694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746DE6-3336-457D-A091-FA20AC1C536E}" type="slidenum">
              <a:rPr lang="en-US" smtClean="0"/>
              <a:t>13</a:t>
            </a:fld>
            <a:endParaRPr lang="en-US"/>
          </a:p>
        </p:txBody>
      </p:sp>
    </p:spTree>
    <p:extLst>
      <p:ext uri="{BB962C8B-B14F-4D97-AF65-F5344CB8AC3E}">
        <p14:creationId xmlns:p14="http://schemas.microsoft.com/office/powerpoint/2010/main" val="4810694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746DE6-3336-457D-A091-FA20AC1C536E}" type="slidenum">
              <a:rPr lang="en-US" smtClean="0"/>
              <a:t>14</a:t>
            </a:fld>
            <a:endParaRPr lang="en-US"/>
          </a:p>
        </p:txBody>
      </p:sp>
    </p:spTree>
    <p:extLst>
      <p:ext uri="{BB962C8B-B14F-4D97-AF65-F5344CB8AC3E}">
        <p14:creationId xmlns:p14="http://schemas.microsoft.com/office/powerpoint/2010/main" val="10945881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746DE6-3336-457D-A091-FA20AC1C536E}" type="slidenum">
              <a:rPr lang="en-US" smtClean="0"/>
              <a:t>15</a:t>
            </a:fld>
            <a:endParaRPr lang="en-US"/>
          </a:p>
        </p:txBody>
      </p:sp>
    </p:spTree>
    <p:extLst>
      <p:ext uri="{BB962C8B-B14F-4D97-AF65-F5344CB8AC3E}">
        <p14:creationId xmlns:p14="http://schemas.microsoft.com/office/powerpoint/2010/main" val="10945881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746DE6-3336-457D-A091-FA20AC1C536E}" type="slidenum">
              <a:rPr lang="en-US" smtClean="0"/>
              <a:t>16</a:t>
            </a:fld>
            <a:endParaRPr lang="en-US"/>
          </a:p>
        </p:txBody>
      </p:sp>
    </p:spTree>
    <p:extLst>
      <p:ext uri="{BB962C8B-B14F-4D97-AF65-F5344CB8AC3E}">
        <p14:creationId xmlns:p14="http://schemas.microsoft.com/office/powerpoint/2010/main" val="10945881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4/26/2022</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282912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3880532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4/26/2022</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2080389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89371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4/26/2022</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1826146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7066714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4/26/2022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682073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4/26/2022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2897412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4/26/2022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5384915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4/26/2022</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852782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7925417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4/26/2022</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7805377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uscis.gov/humanitarian/refugees-and-asylum/asylum/obtaining-asylum-in-the-united-states"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hyperlink" Target="https://www.fileright.com/blog/documents-required-adjustment-of-status/"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www.freelanelaw.com/" TargetMode="Externa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DD60C94-0C9C-47B7-BE88-045235ACCC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42769" y="610610"/>
            <a:ext cx="5088853" cy="2448103"/>
          </a:xfrm>
        </p:spPr>
        <p:txBody>
          <a:bodyPr anchor="ctr">
            <a:normAutofit/>
          </a:bodyPr>
          <a:lstStyle/>
          <a:p>
            <a:r>
              <a:rPr lang="en-US" sz="5400">
                <a:solidFill>
                  <a:schemeClr val="tx2"/>
                </a:solidFill>
                <a:latin typeface="Times" panose="02020603060405020304" pitchFamily="18" charset="0"/>
              </a:rPr>
              <a:t>IMMIGRATION WORKSHOP</a:t>
            </a:r>
            <a:endParaRPr lang="en-US" sz="5400" dirty="0">
              <a:solidFill>
                <a:schemeClr val="tx2"/>
              </a:solidFill>
              <a:latin typeface="Times" panose="02020603060405020304" pitchFamily="18" charset="0"/>
            </a:endParaRPr>
          </a:p>
        </p:txBody>
      </p:sp>
      <p:sp>
        <p:nvSpPr>
          <p:cNvPr id="3" name="Content Placeholder 2"/>
          <p:cNvSpPr>
            <a:spLocks noGrp="1"/>
          </p:cNvSpPr>
          <p:nvPr>
            <p:ph type="subTitle" idx="1"/>
          </p:nvPr>
        </p:nvSpPr>
        <p:spPr>
          <a:xfrm>
            <a:off x="8129871" y="1552397"/>
            <a:ext cx="3610575" cy="3654082"/>
          </a:xfrm>
        </p:spPr>
        <p:txBody>
          <a:bodyPr anchor="ctr">
            <a:normAutofit/>
          </a:bodyPr>
          <a:lstStyle/>
          <a:p>
            <a:endParaRPr lang="en-US" sz="3200" dirty="0"/>
          </a:p>
        </p:txBody>
      </p:sp>
      <p:sp>
        <p:nvSpPr>
          <p:cNvPr id="11" name="Rectangle 10">
            <a:extLst>
              <a:ext uri="{FF2B5EF4-FFF2-40B4-BE49-F238E27FC236}">
                <a16:creationId xmlns:a16="http://schemas.microsoft.com/office/drawing/2014/main" id="{BFCF7016-AC99-433F-B943-24C3736E060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0"/>
            <a:ext cx="7579574" cy="64361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A03737D1-A930-4E3E-9160-3CD4AEC72AB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871" y="453642"/>
            <a:ext cx="3615596" cy="645113"/>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F71CFF33-010E-4E26-A285-83B18298235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5707627"/>
            <a:ext cx="11293913" cy="649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pic>
        <p:nvPicPr>
          <p:cNvPr id="5" name="Picture 4" descr="Logo, company name&#10;&#10;Description automatically generated">
            <a:extLst>
              <a:ext uri="{FF2B5EF4-FFF2-40B4-BE49-F238E27FC236}">
                <a16:creationId xmlns:a16="http://schemas.microsoft.com/office/drawing/2014/main" id="{D4D10BE2-8641-449C-B293-414CD9AB743B}"/>
              </a:ext>
            </a:extLst>
          </p:cNvPr>
          <p:cNvPicPr>
            <a:picLocks noChangeAspect="1"/>
          </p:cNvPicPr>
          <p:nvPr/>
        </p:nvPicPr>
        <p:blipFill>
          <a:blip r:embed="rId2"/>
          <a:stretch>
            <a:fillRect/>
          </a:stretch>
        </p:blipFill>
        <p:spPr>
          <a:xfrm>
            <a:off x="7816359" y="1381516"/>
            <a:ext cx="3924087" cy="3924087"/>
          </a:xfrm>
          <a:prstGeom prst="rect">
            <a:avLst/>
          </a:prstGeom>
        </p:spPr>
      </p:pic>
      <p:pic>
        <p:nvPicPr>
          <p:cNvPr id="1028" name="Picture 4" descr="University of Maryland Eastern Shore | The Universities at Shady Grove">
            <a:extLst>
              <a:ext uri="{FF2B5EF4-FFF2-40B4-BE49-F238E27FC236}">
                <a16:creationId xmlns:a16="http://schemas.microsoft.com/office/drawing/2014/main" id="{78EB4A46-E494-433B-B866-E8E9F16B18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6154" y="3159119"/>
            <a:ext cx="4468524" cy="24481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53469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018A306-443B-4844-9884-D3E2C3B3717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3F430D2A-93AA-410C-B1BB-98FEA299077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9A0EF52A-1A39-47D8-AA03-47A1C47BE33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896DE2E2-8696-47C1-8B42-A04B409BCF6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7" name="Rectangle 16">
            <a:extLst>
              <a:ext uri="{FF2B5EF4-FFF2-40B4-BE49-F238E27FC236}">
                <a16:creationId xmlns:a16="http://schemas.microsoft.com/office/drawing/2014/main" id="{9DD60C94-0C9C-47B7-BE88-045235ACCC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46532" y="1172857"/>
            <a:ext cx="10996246" cy="4824826"/>
          </a:xfrm>
        </p:spPr>
        <p:txBody>
          <a:bodyPr vert="horz" lIns="91440" tIns="45720" rIns="91440" bIns="45720" rtlCol="0" anchor="ctr">
            <a:normAutofit fontScale="90000"/>
          </a:bodyPr>
          <a:lstStyle/>
          <a:p>
            <a:r>
              <a:rPr lang="en-US" sz="4400" b="1" i="0" dirty="0">
                <a:solidFill>
                  <a:srgbClr val="4A4A4A"/>
                </a:solidFill>
                <a:effectLst/>
                <a:latin typeface="Verdana" panose="020B0604030504040204" pitchFamily="34" charset="0"/>
              </a:rPr>
              <a:t>H-1B</a:t>
            </a:r>
            <a:r>
              <a:rPr lang="en-US" sz="1800" b="1" dirty="0">
                <a:solidFill>
                  <a:schemeClr val="tx2"/>
                </a:solidFill>
                <a:latin typeface="+mn-lt"/>
              </a:rPr>
              <a:t/>
            </a:r>
            <a:br>
              <a:rPr lang="en-US" sz="1800" b="1" dirty="0">
                <a:solidFill>
                  <a:schemeClr val="tx2"/>
                </a:solidFill>
                <a:latin typeface="+mn-lt"/>
              </a:rPr>
            </a:br>
            <a:r>
              <a:rPr lang="en-US" sz="2000" b="0" i="0" cap="none" dirty="0">
                <a:solidFill>
                  <a:schemeClr val="tx2"/>
                </a:solidFill>
                <a:effectLst/>
                <a:latin typeface="Times" panose="02020603060405020304" pitchFamily="18" charset="0"/>
              </a:rPr>
              <a:t>H-1B visa is a nonimmigrant visa program that allows USA employers to hire foreign </a:t>
            </a:r>
            <a:r>
              <a:rPr lang="en-US" sz="2000" cap="none" dirty="0">
                <a:solidFill>
                  <a:schemeClr val="tx2"/>
                </a:solidFill>
                <a:latin typeface="Times" panose="02020603060405020304" pitchFamily="18" charset="0"/>
              </a:rPr>
              <a:t>professionals</a:t>
            </a:r>
            <a:r>
              <a:rPr lang="en-US" sz="2000" b="0" i="0" cap="none" dirty="0">
                <a:solidFill>
                  <a:schemeClr val="tx2"/>
                </a:solidFill>
                <a:effectLst/>
                <a:latin typeface="Times" panose="02020603060405020304" pitchFamily="18" charset="0"/>
              </a:rPr>
              <a:t> in specialty occupations, which are professions that require theoretical and practical application of specialized knowledge along with a bachelor's degree or its equivalent. One of the advantages of an H-1B is the benefit of dual intent.</a:t>
            </a:r>
            <a:br>
              <a:rPr lang="en-US" sz="2000" b="0" i="0" cap="none" dirty="0">
                <a:solidFill>
                  <a:schemeClr val="tx2"/>
                </a:solidFill>
                <a:effectLst/>
                <a:latin typeface="Times" panose="02020603060405020304" pitchFamily="18" charset="0"/>
              </a:rPr>
            </a:br>
            <a:r>
              <a:rPr lang="en-US" sz="2000" b="0" i="0" cap="none" dirty="0">
                <a:solidFill>
                  <a:schemeClr val="tx2"/>
                </a:solidFill>
                <a:effectLst/>
                <a:latin typeface="Times" panose="02020603060405020304" pitchFamily="18" charset="0"/>
              </a:rPr>
              <a:t/>
            </a:r>
            <a:br>
              <a:rPr lang="en-US" sz="2000" b="0" i="0" cap="none" dirty="0">
                <a:solidFill>
                  <a:schemeClr val="tx2"/>
                </a:solidFill>
                <a:effectLst/>
                <a:latin typeface="Times" panose="02020603060405020304" pitchFamily="18" charset="0"/>
              </a:rPr>
            </a:br>
            <a:r>
              <a:rPr lang="en-US" sz="2000" b="0" i="0" cap="none" dirty="0">
                <a:solidFill>
                  <a:schemeClr val="tx2"/>
                </a:solidFill>
                <a:effectLst/>
                <a:latin typeface="Times" panose="02020603060405020304" pitchFamily="18" charset="0"/>
              </a:rPr>
              <a:t>H-1B visa holders may:</a:t>
            </a:r>
            <a:br>
              <a:rPr lang="en-US" sz="2000" b="0" i="0" cap="none" dirty="0">
                <a:solidFill>
                  <a:schemeClr val="tx2"/>
                </a:solidFill>
                <a:effectLst/>
                <a:latin typeface="Times" panose="02020603060405020304" pitchFamily="18" charset="0"/>
              </a:rPr>
            </a:br>
            <a:r>
              <a:rPr lang="en-US" sz="2000" b="0" i="0" cap="none" dirty="0">
                <a:solidFill>
                  <a:schemeClr val="tx2"/>
                </a:solidFill>
                <a:effectLst/>
                <a:latin typeface="Times" panose="02020603060405020304" pitchFamily="18" charset="0"/>
              </a:rPr>
              <a:t/>
            </a:r>
            <a:br>
              <a:rPr lang="en-US" sz="2000" b="0" i="0" cap="none" dirty="0">
                <a:solidFill>
                  <a:schemeClr val="tx2"/>
                </a:solidFill>
                <a:effectLst/>
                <a:latin typeface="Times" panose="02020603060405020304" pitchFamily="18" charset="0"/>
              </a:rPr>
            </a:br>
            <a:r>
              <a:rPr lang="en-US" sz="2000" b="0" i="0" cap="none" dirty="0">
                <a:solidFill>
                  <a:schemeClr val="tx2"/>
                </a:solidFill>
                <a:effectLst/>
                <a:latin typeface="Times" panose="02020603060405020304" pitchFamily="18" charset="0"/>
              </a:rPr>
              <a:t>Work legally in the </a:t>
            </a:r>
            <a:r>
              <a:rPr lang="en-US" sz="2000" cap="none" dirty="0">
                <a:solidFill>
                  <a:schemeClr val="tx2"/>
                </a:solidFill>
                <a:latin typeface="Times" panose="02020603060405020304" pitchFamily="18" charset="0"/>
              </a:rPr>
              <a:t>U.S</a:t>
            </a:r>
            <a:r>
              <a:rPr lang="en-US" sz="2000" b="0" i="0" cap="none" dirty="0">
                <a:solidFill>
                  <a:schemeClr val="tx2"/>
                </a:solidFill>
                <a:effectLst/>
                <a:latin typeface="Times" panose="02020603060405020304" pitchFamily="18" charset="0"/>
              </a:rPr>
              <a:t> for a period of 3 to 6 years.</a:t>
            </a:r>
            <a:br>
              <a:rPr lang="en-US" sz="2000" b="0" i="0" cap="none" dirty="0">
                <a:solidFill>
                  <a:schemeClr val="tx2"/>
                </a:solidFill>
                <a:effectLst/>
                <a:latin typeface="Times" panose="02020603060405020304" pitchFamily="18" charset="0"/>
              </a:rPr>
            </a:br>
            <a:r>
              <a:rPr lang="en-US" sz="2000" b="0" i="0" cap="none" dirty="0">
                <a:solidFill>
                  <a:schemeClr val="tx2"/>
                </a:solidFill>
                <a:effectLst/>
                <a:latin typeface="Times" panose="02020603060405020304" pitchFamily="18" charset="0"/>
              </a:rPr>
              <a:t>Gain practical and theoretical experience related to their field.</a:t>
            </a:r>
            <a:br>
              <a:rPr lang="en-US" sz="2000" b="0" i="0" cap="none" dirty="0">
                <a:solidFill>
                  <a:schemeClr val="tx2"/>
                </a:solidFill>
                <a:effectLst/>
                <a:latin typeface="Times" panose="02020603060405020304" pitchFamily="18" charset="0"/>
              </a:rPr>
            </a:br>
            <a:r>
              <a:rPr lang="en-US" sz="2000" b="0" i="0" cap="none" dirty="0">
                <a:solidFill>
                  <a:schemeClr val="tx2"/>
                </a:solidFill>
                <a:effectLst/>
                <a:latin typeface="Times" panose="02020603060405020304" pitchFamily="18" charset="0"/>
              </a:rPr>
              <a:t/>
            </a:r>
            <a:br>
              <a:rPr lang="en-US" sz="2000" b="0" i="0" cap="none" dirty="0">
                <a:solidFill>
                  <a:schemeClr val="tx2"/>
                </a:solidFill>
                <a:effectLst/>
                <a:latin typeface="Times" panose="02020603060405020304" pitchFamily="18" charset="0"/>
              </a:rPr>
            </a:br>
            <a:r>
              <a:rPr lang="en-US" sz="2000" b="0" i="0" cap="none" dirty="0">
                <a:solidFill>
                  <a:schemeClr val="tx2"/>
                </a:solidFill>
                <a:effectLst/>
                <a:latin typeface="Times" panose="02020603060405020304" pitchFamily="18" charset="0"/>
              </a:rPr>
              <a:t>Bring their spouse and children to the </a:t>
            </a:r>
            <a:r>
              <a:rPr lang="en-US" sz="2000" cap="none" dirty="0">
                <a:solidFill>
                  <a:schemeClr val="tx2"/>
                </a:solidFill>
                <a:latin typeface="Times" panose="02020603060405020304" pitchFamily="18" charset="0"/>
              </a:rPr>
              <a:t>USA</a:t>
            </a:r>
            <a:r>
              <a:rPr lang="en-US" sz="2000" b="0" i="0" cap="none" dirty="0">
                <a:solidFill>
                  <a:schemeClr val="tx2"/>
                </a:solidFill>
                <a:effectLst/>
                <a:latin typeface="Times" panose="02020603060405020304" pitchFamily="18" charset="0"/>
              </a:rPr>
              <a:t> on an </a:t>
            </a:r>
            <a:r>
              <a:rPr lang="en-US" sz="2000" cap="none" dirty="0">
                <a:solidFill>
                  <a:schemeClr val="tx2"/>
                </a:solidFill>
                <a:latin typeface="Times" panose="02020603060405020304" pitchFamily="18" charset="0"/>
              </a:rPr>
              <a:t>H4 </a:t>
            </a:r>
            <a:r>
              <a:rPr lang="en-US" sz="2000" b="0" i="0" cap="none" dirty="0">
                <a:solidFill>
                  <a:schemeClr val="tx2"/>
                </a:solidFill>
                <a:effectLst/>
                <a:latin typeface="Times" panose="02020603060405020304" pitchFamily="18" charset="0"/>
              </a:rPr>
              <a:t>visa.</a:t>
            </a:r>
            <a:br>
              <a:rPr lang="en-US" sz="2000" b="0" i="0" cap="none" dirty="0">
                <a:solidFill>
                  <a:schemeClr val="tx2"/>
                </a:solidFill>
                <a:effectLst/>
                <a:latin typeface="Times" panose="02020603060405020304" pitchFamily="18" charset="0"/>
              </a:rPr>
            </a:br>
            <a:r>
              <a:rPr lang="en-US" sz="2000" b="0" i="0" cap="none" dirty="0">
                <a:solidFill>
                  <a:schemeClr val="tx2"/>
                </a:solidFill>
                <a:effectLst/>
                <a:latin typeface="Times" panose="02020603060405020304" pitchFamily="18" charset="0"/>
              </a:rPr>
              <a:t>Travel in and out of </a:t>
            </a:r>
            <a:r>
              <a:rPr lang="en-US" sz="2000" cap="none" dirty="0">
                <a:solidFill>
                  <a:schemeClr val="tx2"/>
                </a:solidFill>
                <a:latin typeface="Times" panose="02020603060405020304" pitchFamily="18" charset="0"/>
              </a:rPr>
              <a:t>U.S</a:t>
            </a:r>
            <a:r>
              <a:rPr lang="en-US" sz="2000" b="0" i="0" cap="none" dirty="0">
                <a:solidFill>
                  <a:schemeClr val="tx2"/>
                </a:solidFill>
                <a:effectLst/>
                <a:latin typeface="Times" panose="02020603060405020304" pitchFamily="18" charset="0"/>
              </a:rPr>
              <a:t> if valid H-1b status is maintained.</a:t>
            </a:r>
            <a:br>
              <a:rPr lang="en-US" sz="2000" b="0" i="0" cap="none" dirty="0">
                <a:solidFill>
                  <a:schemeClr val="tx2"/>
                </a:solidFill>
                <a:effectLst/>
                <a:latin typeface="Times" panose="02020603060405020304" pitchFamily="18" charset="0"/>
              </a:rPr>
            </a:br>
            <a:r>
              <a:rPr lang="en-US" sz="2000" b="0" i="0" cap="none" dirty="0">
                <a:solidFill>
                  <a:schemeClr val="tx2"/>
                </a:solidFill>
                <a:effectLst/>
                <a:latin typeface="Times" panose="02020603060405020304" pitchFamily="18" charset="0"/>
              </a:rPr>
              <a:t/>
            </a:r>
            <a:br>
              <a:rPr lang="en-US" sz="2000" b="0" i="0" cap="none" dirty="0">
                <a:solidFill>
                  <a:schemeClr val="tx2"/>
                </a:solidFill>
                <a:effectLst/>
                <a:latin typeface="Times" panose="02020603060405020304" pitchFamily="18" charset="0"/>
              </a:rPr>
            </a:br>
            <a:r>
              <a:rPr lang="en-US" sz="2000" b="0" i="0" cap="none" dirty="0">
                <a:solidFill>
                  <a:schemeClr val="tx2"/>
                </a:solidFill>
                <a:effectLst/>
                <a:latin typeface="Times" panose="02020603060405020304" pitchFamily="18" charset="0"/>
              </a:rPr>
              <a:t>Apply for permanent residency in the </a:t>
            </a:r>
            <a:r>
              <a:rPr lang="en-US" sz="2000" cap="none" dirty="0">
                <a:solidFill>
                  <a:schemeClr val="tx2"/>
                </a:solidFill>
                <a:latin typeface="Times" panose="02020603060405020304" pitchFamily="18" charset="0"/>
              </a:rPr>
              <a:t>USA</a:t>
            </a:r>
            <a:r>
              <a:rPr lang="en-US" sz="2000" b="0" i="0" cap="none" dirty="0">
                <a:solidFill>
                  <a:schemeClr val="tx2"/>
                </a:solidFill>
                <a:effectLst/>
                <a:latin typeface="Times" panose="02020603060405020304" pitchFamily="18" charset="0"/>
              </a:rPr>
              <a:t>, also known as a green card.</a:t>
            </a:r>
            <a:r>
              <a:rPr lang="en-US" sz="1800" b="0" i="0" cap="none" dirty="0">
                <a:solidFill>
                  <a:srgbClr val="4A4A4A"/>
                </a:solidFill>
                <a:effectLst/>
                <a:latin typeface="Times" panose="02020603060405020304" pitchFamily="18" charset="0"/>
              </a:rPr>
              <a:t/>
            </a:r>
            <a:br>
              <a:rPr lang="en-US" sz="1800" b="0" i="0" cap="none" dirty="0">
                <a:solidFill>
                  <a:srgbClr val="4A4A4A"/>
                </a:solidFill>
                <a:effectLst/>
                <a:latin typeface="Times" panose="02020603060405020304" pitchFamily="18" charset="0"/>
              </a:rPr>
            </a:br>
            <a:r>
              <a:rPr lang="en-US" sz="1100" b="1" i="0" dirty="0">
                <a:solidFill>
                  <a:srgbClr val="4A4A4A"/>
                </a:solidFill>
                <a:effectLst/>
                <a:latin typeface="Verdana" panose="020B0604030504040204" pitchFamily="34" charset="0"/>
              </a:rPr>
              <a:t/>
            </a:r>
            <a:br>
              <a:rPr lang="en-US" sz="1100" b="1" i="0" dirty="0">
                <a:solidFill>
                  <a:srgbClr val="4A4A4A"/>
                </a:solidFill>
                <a:effectLst/>
                <a:latin typeface="Verdana" panose="020B0604030504040204" pitchFamily="34" charset="0"/>
              </a:rPr>
            </a:br>
            <a:endParaRPr lang="en-US" sz="1600" dirty="0">
              <a:solidFill>
                <a:schemeClr val="tx2"/>
              </a:solidFill>
            </a:endParaRPr>
          </a:p>
        </p:txBody>
      </p:sp>
      <p:sp>
        <p:nvSpPr>
          <p:cNvPr id="19" name="Rectangle 18">
            <a:extLst>
              <a:ext uri="{FF2B5EF4-FFF2-40B4-BE49-F238E27FC236}">
                <a16:creationId xmlns:a16="http://schemas.microsoft.com/office/drawing/2014/main" id="{BFCF7016-AC99-433F-B943-24C3736E060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0"/>
            <a:ext cx="7579574" cy="64361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A03737D1-A930-4E3E-9160-3CD4AEC72AB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871" y="453642"/>
            <a:ext cx="3615596" cy="645113"/>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2">
            <a:extLst>
              <a:ext uri="{FF2B5EF4-FFF2-40B4-BE49-F238E27FC236}">
                <a16:creationId xmlns:a16="http://schemas.microsoft.com/office/drawing/2014/main" id="{F71CFF33-010E-4E26-A285-83B18298235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5707627"/>
            <a:ext cx="11293913" cy="649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0283248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018A306-443B-4844-9884-D3E2C3B3717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3F430D2A-93AA-410C-B1BB-98FEA299077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9A0EF52A-1A39-47D8-AA03-47A1C47BE33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896DE2E2-8696-47C1-8B42-A04B409BCF6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7" name="Rectangle 16">
            <a:extLst>
              <a:ext uri="{FF2B5EF4-FFF2-40B4-BE49-F238E27FC236}">
                <a16:creationId xmlns:a16="http://schemas.microsoft.com/office/drawing/2014/main" id="{9DD60C94-0C9C-47B7-BE88-045235ACCC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46533" y="1098755"/>
            <a:ext cx="7231784" cy="4608872"/>
          </a:xfrm>
        </p:spPr>
        <p:txBody>
          <a:bodyPr vert="horz" lIns="91440" tIns="45720" rIns="91440" bIns="45720" rtlCol="0" anchor="ctr">
            <a:normAutofit/>
          </a:bodyPr>
          <a:lstStyle/>
          <a:p>
            <a:r>
              <a:rPr lang="en-US" sz="2000" b="1" dirty="0">
                <a:solidFill>
                  <a:srgbClr val="4A4A4A"/>
                </a:solidFill>
                <a:latin typeface="Times" panose="02020603060405020304" pitchFamily="18" charset="0"/>
              </a:rPr>
              <a:t>H-1B CAP</a:t>
            </a:r>
            <a:r>
              <a:rPr lang="en-US" sz="2000" b="1" i="0" dirty="0">
                <a:solidFill>
                  <a:srgbClr val="4A4A4A"/>
                </a:solidFill>
                <a:effectLst/>
                <a:latin typeface="Times" panose="02020603060405020304" pitchFamily="18" charset="0"/>
              </a:rPr>
              <a:t/>
            </a:r>
            <a:br>
              <a:rPr lang="en-US" sz="2000" b="1" i="0" dirty="0">
                <a:solidFill>
                  <a:srgbClr val="4A4A4A"/>
                </a:solidFill>
                <a:effectLst/>
                <a:latin typeface="Times" panose="02020603060405020304" pitchFamily="18" charset="0"/>
              </a:rPr>
            </a:br>
            <a:r>
              <a:rPr lang="en-US" sz="2000" cap="none" dirty="0">
                <a:solidFill>
                  <a:schemeClr val="tx1"/>
                </a:solidFill>
                <a:latin typeface="Times" panose="02020603060405020304" pitchFamily="18" charset="0"/>
                <a:ea typeface="Verdana" pitchFamily="34" charset="0"/>
              </a:rPr>
              <a:t>The H-1B cap is the total number of H-1B petitions that the US Congress can approve for a fiscal year.</a:t>
            </a:r>
            <a:r>
              <a:rPr lang="en-US" sz="2000" b="0" i="0" cap="none" dirty="0">
                <a:solidFill>
                  <a:schemeClr val="tx1"/>
                </a:solidFill>
                <a:effectLst/>
                <a:latin typeface="Times" panose="02020603060405020304" pitchFamily="18" charset="0"/>
                <a:ea typeface="Verdana" pitchFamily="34" charset="0"/>
              </a:rPr>
              <a:t/>
            </a:r>
            <a:br>
              <a:rPr lang="en-US" sz="2000" b="0" i="0" cap="none" dirty="0">
                <a:solidFill>
                  <a:schemeClr val="tx1"/>
                </a:solidFill>
                <a:effectLst/>
                <a:latin typeface="Times" panose="02020603060405020304" pitchFamily="18" charset="0"/>
                <a:ea typeface="Verdana" pitchFamily="34" charset="0"/>
              </a:rPr>
            </a:br>
            <a:r>
              <a:rPr lang="en-US" sz="2000" b="1" i="0" cap="none" dirty="0">
                <a:solidFill>
                  <a:schemeClr val="tx1"/>
                </a:solidFill>
                <a:effectLst/>
                <a:latin typeface="Times" panose="02020603060405020304" pitchFamily="18" charset="0"/>
                <a:ea typeface="Verdana" pitchFamily="34" charset="0"/>
              </a:rPr>
              <a:t/>
            </a:r>
            <a:br>
              <a:rPr lang="en-US" sz="2000" b="1" i="0" cap="none" dirty="0">
                <a:solidFill>
                  <a:schemeClr val="tx1"/>
                </a:solidFill>
                <a:effectLst/>
                <a:latin typeface="Times" panose="02020603060405020304" pitchFamily="18" charset="0"/>
                <a:ea typeface="Verdana" pitchFamily="34" charset="0"/>
              </a:rPr>
            </a:br>
            <a:r>
              <a:rPr lang="en-US" sz="2000" cap="none" dirty="0">
                <a:solidFill>
                  <a:schemeClr val="tx1"/>
                </a:solidFill>
                <a:latin typeface="Times" panose="02020603060405020304" pitchFamily="18" charset="0"/>
                <a:ea typeface="Verdana" pitchFamily="34" charset="0"/>
              </a:rPr>
              <a:t>Congress set the current annual regular cap for the H-1B category at 65,000.  Some H-1B nonimmigrant visas (or status grants) are not subject to this annual cap. Six thousand eight hundred visas are set aside from the 65,000 each fiscal year for the </a:t>
            </a:r>
            <a:br>
              <a:rPr lang="en-US" sz="2000" cap="none" dirty="0">
                <a:solidFill>
                  <a:schemeClr val="tx1"/>
                </a:solidFill>
                <a:latin typeface="Times" panose="02020603060405020304" pitchFamily="18" charset="0"/>
                <a:ea typeface="Verdana" pitchFamily="34" charset="0"/>
              </a:rPr>
            </a:br>
            <a:r>
              <a:rPr lang="en-US" sz="2000" cap="none" dirty="0">
                <a:solidFill>
                  <a:schemeClr val="tx1"/>
                </a:solidFill>
                <a:latin typeface="Times" panose="02020603060405020304" pitchFamily="18" charset="0"/>
                <a:ea typeface="Verdana" pitchFamily="34" charset="0"/>
              </a:rPr>
              <a:t>H-1B program under the legislation implementing the US -Chile and US- Singapore free trade agreements. Unused visas in this group become available for H-1B use for the next fiscal year’s regular H-1B cap.</a:t>
            </a:r>
          </a:p>
        </p:txBody>
      </p:sp>
      <p:sp>
        <p:nvSpPr>
          <p:cNvPr id="3" name="Content Placeholder 2"/>
          <p:cNvSpPr>
            <a:spLocks noGrp="1"/>
          </p:cNvSpPr>
          <p:nvPr>
            <p:ph idx="1"/>
          </p:nvPr>
        </p:nvSpPr>
        <p:spPr>
          <a:xfrm>
            <a:off x="8129871" y="1552397"/>
            <a:ext cx="3610575" cy="3654082"/>
          </a:xfrm>
        </p:spPr>
        <p:txBody>
          <a:bodyPr vert="horz" lIns="91440" tIns="45720" rIns="91440" bIns="45720" rtlCol="0" anchor="ctr">
            <a:normAutofit/>
          </a:bodyPr>
          <a:lstStyle/>
          <a:p>
            <a:pPr marL="0" indent="0">
              <a:buNone/>
            </a:pPr>
            <a:r>
              <a:rPr lang="en-US" sz="3200" cap="all" dirty="0">
                <a:solidFill>
                  <a:schemeClr val="accent2"/>
                </a:solidFill>
                <a:latin typeface="Times" panose="02020603060405020304" pitchFamily="18" charset="0"/>
              </a:rPr>
              <a:t>H1B CAP </a:t>
            </a:r>
          </a:p>
        </p:txBody>
      </p:sp>
      <p:sp>
        <p:nvSpPr>
          <p:cNvPr id="19" name="Rectangle 18">
            <a:extLst>
              <a:ext uri="{FF2B5EF4-FFF2-40B4-BE49-F238E27FC236}">
                <a16:creationId xmlns:a16="http://schemas.microsoft.com/office/drawing/2014/main" id="{BFCF7016-AC99-433F-B943-24C3736E060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0"/>
            <a:ext cx="7579574" cy="64361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A03737D1-A930-4E3E-9160-3CD4AEC72AB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871" y="453642"/>
            <a:ext cx="3615596" cy="645113"/>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2">
            <a:extLst>
              <a:ext uri="{FF2B5EF4-FFF2-40B4-BE49-F238E27FC236}">
                <a16:creationId xmlns:a16="http://schemas.microsoft.com/office/drawing/2014/main" id="{F71CFF33-010E-4E26-A285-83B18298235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5707627"/>
            <a:ext cx="11293913" cy="649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7878538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018A306-443B-4844-9884-D3E2C3B3717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3F430D2A-93AA-410C-B1BB-98FEA299077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9A0EF52A-1A39-47D8-AA03-47A1C47BE33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896DE2E2-8696-47C1-8B42-A04B409BCF6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7" name="Rectangle 16">
            <a:extLst>
              <a:ext uri="{FF2B5EF4-FFF2-40B4-BE49-F238E27FC236}">
                <a16:creationId xmlns:a16="http://schemas.microsoft.com/office/drawing/2014/main" id="{9DD60C94-0C9C-47B7-BE88-045235ACCC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46533" y="1098755"/>
            <a:ext cx="7231784" cy="4608872"/>
          </a:xfrm>
        </p:spPr>
        <p:txBody>
          <a:bodyPr vert="horz" lIns="91440" tIns="45720" rIns="91440" bIns="45720" rtlCol="0" anchor="ctr">
            <a:normAutofit/>
          </a:bodyPr>
          <a:lstStyle/>
          <a:p>
            <a:r>
              <a:rPr lang="en-US" sz="1800" b="1" dirty="0">
                <a:solidFill>
                  <a:srgbClr val="4A4A4A"/>
                </a:solidFill>
                <a:latin typeface="Verdana" panose="020B0604030504040204" pitchFamily="34" charset="0"/>
              </a:rPr>
              <a:t>H1B CAP EXEMPTION.</a:t>
            </a:r>
            <a:br>
              <a:rPr lang="en-US" sz="1800" b="1" dirty="0">
                <a:solidFill>
                  <a:srgbClr val="4A4A4A"/>
                </a:solidFill>
                <a:latin typeface="Verdana" panose="020B0604030504040204" pitchFamily="34" charset="0"/>
              </a:rPr>
            </a:br>
            <a:r>
              <a:rPr lang="en-US" sz="1600" cap="none" dirty="0">
                <a:solidFill>
                  <a:srgbClr val="202124"/>
                </a:solidFill>
                <a:latin typeface="Times" panose="02020603060405020304" pitchFamily="18" charset="0"/>
                <a:ea typeface="Verdana" pitchFamily="34" charset="0"/>
              </a:rPr>
              <a:t>Universities and related nonprofit entities, nonprofit research organizations, and government research organizations are exempt from the quota or cap. These employers can submit an H1B cap application to the USCIS during the year without concern for the fiscal year limit. </a:t>
            </a:r>
            <a:br>
              <a:rPr lang="en-US" sz="1600" cap="none" dirty="0">
                <a:solidFill>
                  <a:srgbClr val="202124"/>
                </a:solidFill>
                <a:latin typeface="Times" panose="02020603060405020304" pitchFamily="18" charset="0"/>
                <a:ea typeface="Verdana" pitchFamily="34" charset="0"/>
              </a:rPr>
            </a:br>
            <a:r>
              <a:rPr lang="en-US" sz="1600" cap="none" dirty="0">
                <a:solidFill>
                  <a:srgbClr val="202124"/>
                </a:solidFill>
                <a:latin typeface="Times" panose="02020603060405020304" pitchFamily="18" charset="0"/>
                <a:ea typeface="Verdana" pitchFamily="34" charset="0"/>
              </a:rPr>
              <a:t/>
            </a:r>
            <a:br>
              <a:rPr lang="en-US" sz="1600" cap="none" dirty="0">
                <a:solidFill>
                  <a:srgbClr val="202124"/>
                </a:solidFill>
                <a:latin typeface="Times" panose="02020603060405020304" pitchFamily="18" charset="0"/>
                <a:ea typeface="Verdana" pitchFamily="34" charset="0"/>
              </a:rPr>
            </a:br>
            <a:r>
              <a:rPr lang="en-US" sz="1600" cap="none" dirty="0">
                <a:solidFill>
                  <a:srgbClr val="202124"/>
                </a:solidFill>
                <a:latin typeface="Times" panose="02020603060405020304" pitchFamily="18" charset="0"/>
                <a:ea typeface="Verdana" pitchFamily="34" charset="0"/>
              </a:rPr>
              <a:t>Quota exemptions are available to universities.</a:t>
            </a:r>
            <a:br>
              <a:rPr lang="en-US" sz="1600" cap="none" dirty="0">
                <a:solidFill>
                  <a:srgbClr val="202124"/>
                </a:solidFill>
                <a:latin typeface="Times" panose="02020603060405020304" pitchFamily="18" charset="0"/>
                <a:ea typeface="Verdana" pitchFamily="34" charset="0"/>
              </a:rPr>
            </a:br>
            <a:r>
              <a:rPr lang="en-US" sz="1600" cap="none" dirty="0">
                <a:solidFill>
                  <a:srgbClr val="202124"/>
                </a:solidFill>
                <a:latin typeface="Times" panose="02020603060405020304" pitchFamily="18" charset="0"/>
                <a:ea typeface="Verdana" pitchFamily="34" charset="0"/>
              </a:rPr>
              <a:t>or certain research organizations.</a:t>
            </a:r>
            <a:br>
              <a:rPr lang="en-US" sz="1600" cap="none" dirty="0">
                <a:solidFill>
                  <a:srgbClr val="202124"/>
                </a:solidFill>
                <a:latin typeface="Times" panose="02020603060405020304" pitchFamily="18" charset="0"/>
                <a:ea typeface="Verdana" pitchFamily="34" charset="0"/>
              </a:rPr>
            </a:br>
            <a:r>
              <a:rPr lang="en-US" sz="1600" cap="none" dirty="0">
                <a:solidFill>
                  <a:srgbClr val="202124"/>
                </a:solidFill>
                <a:latin typeface="Times" panose="02020603060405020304" pitchFamily="18" charset="0"/>
                <a:ea typeface="Verdana" pitchFamily="34" charset="0"/>
              </a:rPr>
              <a:t/>
            </a:r>
            <a:br>
              <a:rPr lang="en-US" sz="1600" cap="none" dirty="0">
                <a:solidFill>
                  <a:srgbClr val="202124"/>
                </a:solidFill>
                <a:latin typeface="Times" panose="02020603060405020304" pitchFamily="18" charset="0"/>
                <a:ea typeface="Verdana" pitchFamily="34" charset="0"/>
              </a:rPr>
            </a:br>
            <a:r>
              <a:rPr lang="en-US" sz="1600" cap="none" dirty="0">
                <a:solidFill>
                  <a:srgbClr val="202124"/>
                </a:solidFill>
                <a:latin typeface="Times" panose="02020603060405020304" pitchFamily="18" charset="0"/>
                <a:ea typeface="Verdana" pitchFamily="34" charset="0"/>
              </a:rPr>
              <a:t>Time spent in H-1B status with a cap-exempt</a:t>
            </a:r>
            <a:br>
              <a:rPr lang="en-US" sz="1600" cap="none" dirty="0">
                <a:solidFill>
                  <a:srgbClr val="202124"/>
                </a:solidFill>
                <a:latin typeface="Times" panose="02020603060405020304" pitchFamily="18" charset="0"/>
                <a:ea typeface="Verdana" pitchFamily="34" charset="0"/>
              </a:rPr>
            </a:br>
            <a:r>
              <a:rPr lang="en-US" sz="1600" cap="none" dirty="0">
                <a:solidFill>
                  <a:srgbClr val="202124"/>
                </a:solidFill>
                <a:latin typeface="Times" panose="02020603060405020304" pitchFamily="18" charset="0"/>
                <a:ea typeface="Verdana" pitchFamily="34" charset="0"/>
              </a:rPr>
              <a:t>company still counts towards the 6-year limit.</a:t>
            </a:r>
            <a:br>
              <a:rPr lang="en-US" sz="1600" cap="none" dirty="0">
                <a:solidFill>
                  <a:srgbClr val="202124"/>
                </a:solidFill>
                <a:latin typeface="Times" panose="02020603060405020304" pitchFamily="18" charset="0"/>
                <a:ea typeface="Verdana" pitchFamily="34" charset="0"/>
              </a:rPr>
            </a:br>
            <a:r>
              <a:rPr lang="en-US" sz="1600" cap="none" dirty="0">
                <a:solidFill>
                  <a:srgbClr val="202124"/>
                </a:solidFill>
                <a:latin typeface="Times" panose="02020603060405020304" pitchFamily="18" charset="0"/>
                <a:ea typeface="Verdana" pitchFamily="34" charset="0"/>
              </a:rPr>
              <a:t/>
            </a:r>
            <a:br>
              <a:rPr lang="en-US" sz="1600" cap="none" dirty="0">
                <a:solidFill>
                  <a:srgbClr val="202124"/>
                </a:solidFill>
                <a:latin typeface="Times" panose="02020603060405020304" pitchFamily="18" charset="0"/>
                <a:ea typeface="Verdana" pitchFamily="34" charset="0"/>
              </a:rPr>
            </a:br>
            <a:r>
              <a:rPr lang="en-US" sz="1600" cap="none" dirty="0">
                <a:solidFill>
                  <a:srgbClr val="202124"/>
                </a:solidFill>
                <a:latin typeface="Times" panose="02020603060405020304" pitchFamily="18" charset="0"/>
                <a:ea typeface="Verdana" pitchFamily="34" charset="0"/>
              </a:rPr>
              <a:t>Individuals must have a quota number to port (switch)</a:t>
            </a:r>
            <a:br>
              <a:rPr lang="en-US" sz="1600" cap="none" dirty="0">
                <a:solidFill>
                  <a:srgbClr val="202124"/>
                </a:solidFill>
                <a:latin typeface="Times" panose="02020603060405020304" pitchFamily="18" charset="0"/>
                <a:ea typeface="Verdana" pitchFamily="34" charset="0"/>
              </a:rPr>
            </a:br>
            <a:r>
              <a:rPr lang="en-US" sz="1600" cap="none" dirty="0">
                <a:solidFill>
                  <a:srgbClr val="202124"/>
                </a:solidFill>
                <a:latin typeface="Times" panose="02020603060405020304" pitchFamily="18" charset="0"/>
                <a:ea typeface="Verdana" pitchFamily="34" charset="0"/>
              </a:rPr>
              <a:t>to a cap-subject sponsor.</a:t>
            </a:r>
            <a:br>
              <a:rPr lang="en-US" sz="1600" cap="none" dirty="0">
                <a:solidFill>
                  <a:srgbClr val="202124"/>
                </a:solidFill>
                <a:latin typeface="Times" panose="02020603060405020304" pitchFamily="18" charset="0"/>
                <a:ea typeface="Verdana" pitchFamily="34" charset="0"/>
              </a:rPr>
            </a:br>
            <a:r>
              <a:rPr lang="en-US" sz="1600" cap="none" dirty="0">
                <a:solidFill>
                  <a:srgbClr val="202124"/>
                </a:solidFill>
                <a:latin typeface="Times" panose="02020603060405020304" pitchFamily="18" charset="0"/>
                <a:ea typeface="Verdana" pitchFamily="34" charset="0"/>
              </a:rPr>
              <a:t/>
            </a:r>
            <a:br>
              <a:rPr lang="en-US" sz="1600" cap="none" dirty="0">
                <a:solidFill>
                  <a:srgbClr val="202124"/>
                </a:solidFill>
                <a:latin typeface="Times" panose="02020603060405020304" pitchFamily="18" charset="0"/>
                <a:ea typeface="Verdana" pitchFamily="34" charset="0"/>
              </a:rPr>
            </a:br>
            <a:r>
              <a:rPr lang="en-US" sz="1600" cap="none" dirty="0">
                <a:solidFill>
                  <a:srgbClr val="202124"/>
                </a:solidFill>
                <a:latin typeface="Times" panose="02020603060405020304" pitchFamily="18" charset="0"/>
                <a:ea typeface="Verdana" pitchFamily="34" charset="0"/>
              </a:rPr>
              <a:t>An H-1B may port (switch) from a cap-subject</a:t>
            </a:r>
            <a:br>
              <a:rPr lang="en-US" sz="1600" cap="none" dirty="0">
                <a:solidFill>
                  <a:srgbClr val="202124"/>
                </a:solidFill>
                <a:latin typeface="Times" panose="02020603060405020304" pitchFamily="18" charset="0"/>
                <a:ea typeface="Verdana" pitchFamily="34" charset="0"/>
              </a:rPr>
            </a:br>
            <a:r>
              <a:rPr lang="en-US" sz="1600" cap="none" dirty="0">
                <a:solidFill>
                  <a:srgbClr val="202124"/>
                </a:solidFill>
                <a:latin typeface="Times" panose="02020603060405020304" pitchFamily="18" charset="0"/>
                <a:ea typeface="Verdana" pitchFamily="34" charset="0"/>
              </a:rPr>
              <a:t>sponsor to a cap-exempt sponsor, even when</a:t>
            </a:r>
            <a:br>
              <a:rPr lang="en-US" sz="1600" cap="none" dirty="0">
                <a:solidFill>
                  <a:srgbClr val="202124"/>
                </a:solidFill>
                <a:latin typeface="Times" panose="02020603060405020304" pitchFamily="18" charset="0"/>
                <a:ea typeface="Verdana" pitchFamily="34" charset="0"/>
              </a:rPr>
            </a:br>
            <a:r>
              <a:rPr lang="en-US" sz="1600" cap="none" dirty="0">
                <a:solidFill>
                  <a:srgbClr val="202124"/>
                </a:solidFill>
                <a:latin typeface="Times" panose="02020603060405020304" pitchFamily="18" charset="0"/>
                <a:ea typeface="Verdana" pitchFamily="34" charset="0"/>
              </a:rPr>
              <a:t>quota numbers are unavailable.</a:t>
            </a:r>
            <a:endParaRPr lang="en-US" sz="1600" cap="none" dirty="0">
              <a:solidFill>
                <a:schemeClr val="tx2"/>
              </a:solidFill>
              <a:latin typeface="Times" panose="02020603060405020304" pitchFamily="18" charset="0"/>
              <a:ea typeface="Verdana" pitchFamily="34" charset="0"/>
            </a:endParaRPr>
          </a:p>
        </p:txBody>
      </p:sp>
      <p:sp>
        <p:nvSpPr>
          <p:cNvPr id="3" name="Content Placeholder 2"/>
          <p:cNvSpPr>
            <a:spLocks noGrp="1"/>
          </p:cNvSpPr>
          <p:nvPr>
            <p:ph idx="1"/>
          </p:nvPr>
        </p:nvSpPr>
        <p:spPr>
          <a:xfrm>
            <a:off x="8129871" y="1552397"/>
            <a:ext cx="3610575" cy="3654082"/>
          </a:xfrm>
        </p:spPr>
        <p:txBody>
          <a:bodyPr vert="horz" lIns="91440" tIns="45720" rIns="91440" bIns="45720" rtlCol="0" anchor="ctr">
            <a:normAutofit/>
          </a:bodyPr>
          <a:lstStyle/>
          <a:p>
            <a:pPr marL="0" indent="0">
              <a:buNone/>
            </a:pPr>
            <a:r>
              <a:rPr lang="en-US" sz="3200" cap="all" dirty="0">
                <a:solidFill>
                  <a:schemeClr val="accent2"/>
                </a:solidFill>
                <a:latin typeface="Times" panose="02020603060405020304" pitchFamily="18" charset="0"/>
              </a:rPr>
              <a:t>H1B CAP EXEMPTION</a:t>
            </a:r>
          </a:p>
        </p:txBody>
      </p:sp>
      <p:sp>
        <p:nvSpPr>
          <p:cNvPr id="19" name="Rectangle 18">
            <a:extLst>
              <a:ext uri="{FF2B5EF4-FFF2-40B4-BE49-F238E27FC236}">
                <a16:creationId xmlns:a16="http://schemas.microsoft.com/office/drawing/2014/main" id="{BFCF7016-AC99-433F-B943-24C3736E060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0"/>
            <a:ext cx="7579574" cy="64361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A03737D1-A930-4E3E-9160-3CD4AEC72AB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871" y="453642"/>
            <a:ext cx="3615596" cy="645113"/>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2">
            <a:extLst>
              <a:ext uri="{FF2B5EF4-FFF2-40B4-BE49-F238E27FC236}">
                <a16:creationId xmlns:a16="http://schemas.microsoft.com/office/drawing/2014/main" id="{F71CFF33-010E-4E26-A285-83B18298235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5707627"/>
            <a:ext cx="11293913" cy="649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0224399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018A306-443B-4844-9884-D3E2C3B3717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3F430D2A-93AA-410C-B1BB-98FEA299077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9A0EF52A-1A39-47D8-AA03-47A1C47BE33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896DE2E2-8696-47C1-8B42-A04B409BCF6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7" name="Rectangle 16">
            <a:extLst>
              <a:ext uri="{FF2B5EF4-FFF2-40B4-BE49-F238E27FC236}">
                <a16:creationId xmlns:a16="http://schemas.microsoft.com/office/drawing/2014/main" id="{9DD60C94-0C9C-47B7-BE88-045235ACCC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46533" y="1713762"/>
            <a:ext cx="7231784" cy="3654081"/>
          </a:xfrm>
        </p:spPr>
        <p:txBody>
          <a:bodyPr vert="horz" lIns="91440" tIns="45720" rIns="91440" bIns="45720" rtlCol="0" anchor="ctr">
            <a:normAutofit fontScale="90000"/>
          </a:bodyPr>
          <a:lstStyle/>
          <a:p>
            <a:r>
              <a:rPr lang="en-US" sz="1800" b="1" dirty="0">
                <a:solidFill>
                  <a:srgbClr val="4A4A4A"/>
                </a:solidFill>
                <a:latin typeface="Verdana" panose="020B0604030504040204" pitchFamily="34" charset="0"/>
              </a:rPr>
              <a:t>H-1B CAP gap: f-1 to H-1B</a:t>
            </a:r>
            <a:r>
              <a:rPr lang="en-US" sz="1800" b="1" i="0" dirty="0">
                <a:solidFill>
                  <a:srgbClr val="4A4A4A"/>
                </a:solidFill>
                <a:effectLst/>
                <a:latin typeface="Verdana" panose="020B0604030504040204" pitchFamily="34" charset="0"/>
              </a:rPr>
              <a:t/>
            </a:r>
            <a:br>
              <a:rPr lang="en-US" sz="1800" b="1" i="0" dirty="0">
                <a:solidFill>
                  <a:srgbClr val="4A4A4A"/>
                </a:solidFill>
                <a:effectLst/>
                <a:latin typeface="Verdana" panose="020B0604030504040204" pitchFamily="34" charset="0"/>
              </a:rPr>
            </a:br>
            <a:r>
              <a:rPr lang="en-US" sz="1800" cap="none" dirty="0">
                <a:solidFill>
                  <a:srgbClr val="4A4A4A"/>
                </a:solidFill>
                <a:latin typeface="Times" panose="02020603060405020304" pitchFamily="18" charset="0"/>
              </a:rPr>
              <a:t>The cap gap automatically extends  F1 status and OPT authorization to September 30, linking  it to the H-1B start date of October 1</a:t>
            </a:r>
            <a:r>
              <a:rPr lang="en-US" sz="1800" cap="none" baseline="30000" dirty="0">
                <a:solidFill>
                  <a:srgbClr val="4A4A4A"/>
                </a:solidFill>
                <a:latin typeface="Times" panose="02020603060405020304" pitchFamily="18" charset="0"/>
              </a:rPr>
              <a:t>st</a:t>
            </a:r>
            <a:r>
              <a:rPr lang="en-US" sz="1800" cap="none" dirty="0">
                <a:solidFill>
                  <a:srgbClr val="4A4A4A"/>
                </a:solidFill>
                <a:latin typeface="Times" panose="02020603060405020304" pitchFamily="18" charset="0"/>
              </a:rPr>
              <a:t> .This usually occurs where application for H-1B was made in timely fashion and opt expires before October 1</a:t>
            </a:r>
            <a:r>
              <a:rPr lang="en-US" sz="1800" cap="none" baseline="30000" dirty="0">
                <a:solidFill>
                  <a:srgbClr val="4A4A4A"/>
                </a:solidFill>
                <a:latin typeface="Times" panose="02020603060405020304" pitchFamily="18" charset="0"/>
              </a:rPr>
              <a:t>st</a:t>
            </a:r>
            <a:r>
              <a:rPr lang="en-US" sz="1800" cap="none" dirty="0">
                <a:solidFill>
                  <a:srgbClr val="4A4A4A"/>
                </a:solidFill>
                <a:latin typeface="Times" panose="02020603060405020304" pitchFamily="18" charset="0"/>
              </a:rPr>
              <a:t> . </a:t>
            </a:r>
            <a:r>
              <a:rPr lang="en-US" sz="1800" dirty="0">
                <a:solidFill>
                  <a:srgbClr val="4A4A4A"/>
                </a:solidFill>
                <a:latin typeface="Times" panose="02020603060405020304" pitchFamily="18" charset="0"/>
              </a:rPr>
              <a:t/>
            </a:r>
            <a:br>
              <a:rPr lang="en-US" sz="1800" dirty="0">
                <a:solidFill>
                  <a:srgbClr val="4A4A4A"/>
                </a:solidFill>
                <a:latin typeface="Times" panose="02020603060405020304" pitchFamily="18" charset="0"/>
              </a:rPr>
            </a:br>
            <a:r>
              <a:rPr lang="en-US" sz="1800" dirty="0">
                <a:solidFill>
                  <a:srgbClr val="4A4A4A"/>
                </a:solidFill>
                <a:latin typeface="Times" panose="02020603060405020304" pitchFamily="18" charset="0"/>
              </a:rPr>
              <a:t/>
            </a:r>
            <a:br>
              <a:rPr lang="en-US" sz="1800" dirty="0">
                <a:solidFill>
                  <a:srgbClr val="4A4A4A"/>
                </a:solidFill>
                <a:latin typeface="Times" panose="02020603060405020304" pitchFamily="18" charset="0"/>
              </a:rPr>
            </a:br>
            <a:r>
              <a:rPr lang="en-US" sz="1800" u="sng" cap="none" dirty="0">
                <a:solidFill>
                  <a:srgbClr val="4A4A4A"/>
                </a:solidFill>
                <a:latin typeface="Times" panose="02020603060405020304" pitchFamily="18" charset="0"/>
              </a:rPr>
              <a:t>KEY POINTS </a:t>
            </a:r>
            <a:r>
              <a:rPr lang="en-US" sz="1800" cap="none" dirty="0">
                <a:solidFill>
                  <a:srgbClr val="4A4A4A"/>
                </a:solidFill>
                <a:latin typeface="Times" panose="02020603060405020304" pitchFamily="18" charset="0"/>
              </a:rPr>
              <a:t/>
            </a:r>
            <a:br>
              <a:rPr lang="en-US" sz="1800" cap="none" dirty="0">
                <a:solidFill>
                  <a:srgbClr val="4A4A4A"/>
                </a:solidFill>
                <a:latin typeface="Times" panose="02020603060405020304" pitchFamily="18" charset="0"/>
              </a:rPr>
            </a:br>
            <a:r>
              <a:rPr lang="en-US" sz="1800" cap="none" dirty="0">
                <a:solidFill>
                  <a:srgbClr val="4A4A4A"/>
                </a:solidFill>
                <a:latin typeface="Times" panose="02020603060405020304" pitchFamily="18" charset="0"/>
              </a:rPr>
              <a:t>H-1B must be filed in timely fashion</a:t>
            </a:r>
            <a:br>
              <a:rPr lang="en-US" sz="1800" cap="none" dirty="0">
                <a:solidFill>
                  <a:srgbClr val="4A4A4A"/>
                </a:solidFill>
                <a:latin typeface="Times" panose="02020603060405020304" pitchFamily="18" charset="0"/>
              </a:rPr>
            </a:br>
            <a:r>
              <a:rPr lang="en-US" sz="1800" cap="none" dirty="0">
                <a:solidFill>
                  <a:srgbClr val="4A4A4A"/>
                </a:solidFill>
                <a:latin typeface="Times" panose="02020603060405020304" pitchFamily="18" charset="0"/>
              </a:rPr>
              <a:t/>
            </a:r>
            <a:br>
              <a:rPr lang="en-US" sz="1800" cap="none" dirty="0">
                <a:solidFill>
                  <a:srgbClr val="4A4A4A"/>
                </a:solidFill>
                <a:latin typeface="Times" panose="02020603060405020304" pitchFamily="18" charset="0"/>
              </a:rPr>
            </a:br>
            <a:r>
              <a:rPr lang="en-US" sz="1800" cap="none" dirty="0">
                <a:solidFill>
                  <a:srgbClr val="4A4A4A"/>
                </a:solidFill>
                <a:latin typeface="Times" panose="02020603060405020304" pitchFamily="18" charset="0"/>
              </a:rPr>
              <a:t>Must have allowed status at the time of filling.</a:t>
            </a:r>
            <a:br>
              <a:rPr lang="en-US" sz="1800" cap="none" dirty="0">
                <a:solidFill>
                  <a:srgbClr val="4A4A4A"/>
                </a:solidFill>
                <a:latin typeface="Times" panose="02020603060405020304" pitchFamily="18" charset="0"/>
              </a:rPr>
            </a:br>
            <a:r>
              <a:rPr lang="en-US" sz="1800" cap="none" dirty="0">
                <a:solidFill>
                  <a:srgbClr val="4A4A4A"/>
                </a:solidFill>
                <a:latin typeface="Times" panose="02020603060405020304" pitchFamily="18" charset="0"/>
              </a:rPr>
              <a:t/>
            </a:r>
            <a:br>
              <a:rPr lang="en-US" sz="1800" cap="none" dirty="0">
                <a:solidFill>
                  <a:srgbClr val="4A4A4A"/>
                </a:solidFill>
                <a:latin typeface="Times" panose="02020603060405020304" pitchFamily="18" charset="0"/>
              </a:rPr>
            </a:br>
            <a:r>
              <a:rPr lang="en-US" sz="1800" cap="none" dirty="0">
                <a:solidFill>
                  <a:srgbClr val="4A4A4A"/>
                </a:solidFill>
                <a:latin typeface="Times" panose="02020603060405020304" pitchFamily="18" charset="0"/>
              </a:rPr>
              <a:t>Denial ends cap gap 60 days grace resumes, no more work authorization.</a:t>
            </a:r>
            <a:br>
              <a:rPr lang="en-US" sz="1800" cap="none" dirty="0">
                <a:solidFill>
                  <a:srgbClr val="4A4A4A"/>
                </a:solidFill>
                <a:latin typeface="Times" panose="02020603060405020304" pitchFamily="18" charset="0"/>
              </a:rPr>
            </a:br>
            <a:r>
              <a:rPr lang="en-US" sz="1800" cap="none" dirty="0">
                <a:solidFill>
                  <a:srgbClr val="4A4A4A"/>
                </a:solidFill>
                <a:latin typeface="Times" panose="02020603060405020304" pitchFamily="18" charset="0"/>
              </a:rPr>
              <a:t/>
            </a:r>
            <a:br>
              <a:rPr lang="en-US" sz="1800" cap="none" dirty="0">
                <a:solidFill>
                  <a:srgbClr val="4A4A4A"/>
                </a:solidFill>
                <a:latin typeface="Times" panose="02020603060405020304" pitchFamily="18" charset="0"/>
              </a:rPr>
            </a:br>
            <a:r>
              <a:rPr lang="en-US" sz="1800" cap="none" dirty="0">
                <a:solidFill>
                  <a:srgbClr val="4A4A4A"/>
                </a:solidFill>
                <a:latin typeface="Times" panose="02020603060405020304" pitchFamily="18" charset="0"/>
              </a:rPr>
              <a:t>Can change status in the US from F-1 to H-1B without a visa stamp.</a:t>
            </a:r>
            <a:br>
              <a:rPr lang="en-US" sz="1800" cap="none" dirty="0">
                <a:solidFill>
                  <a:srgbClr val="4A4A4A"/>
                </a:solidFill>
                <a:latin typeface="Times" panose="02020603060405020304" pitchFamily="18" charset="0"/>
              </a:rPr>
            </a:br>
            <a:r>
              <a:rPr lang="en-US" sz="1800" cap="none" dirty="0">
                <a:solidFill>
                  <a:srgbClr val="4A4A4A"/>
                </a:solidFill>
                <a:latin typeface="Times" panose="02020603060405020304" pitchFamily="18" charset="0"/>
              </a:rPr>
              <a:t/>
            </a:r>
            <a:br>
              <a:rPr lang="en-US" sz="1800" cap="none" dirty="0">
                <a:solidFill>
                  <a:srgbClr val="4A4A4A"/>
                </a:solidFill>
                <a:latin typeface="Times" panose="02020603060405020304" pitchFamily="18" charset="0"/>
              </a:rPr>
            </a:br>
            <a:r>
              <a:rPr lang="en-US" sz="1800" cap="none" dirty="0">
                <a:solidFill>
                  <a:srgbClr val="4A4A4A"/>
                </a:solidFill>
                <a:latin typeface="Times" panose="02020603060405020304" pitchFamily="18" charset="0"/>
              </a:rPr>
              <a:t>You must have H-1B approval and correct F-1 documentation before travel.</a:t>
            </a:r>
            <a:br>
              <a:rPr lang="en-US" sz="1800" cap="none" dirty="0">
                <a:solidFill>
                  <a:srgbClr val="4A4A4A"/>
                </a:solidFill>
                <a:latin typeface="Times" panose="02020603060405020304" pitchFamily="18" charset="0"/>
              </a:rPr>
            </a:br>
            <a:r>
              <a:rPr lang="en-US" sz="1800" cap="none" dirty="0">
                <a:solidFill>
                  <a:srgbClr val="4A4A4A"/>
                </a:solidFill>
                <a:latin typeface="Times" panose="02020603060405020304" pitchFamily="18" charset="0"/>
              </a:rPr>
              <a:t/>
            </a:r>
            <a:br>
              <a:rPr lang="en-US" sz="1800" cap="none" dirty="0">
                <a:solidFill>
                  <a:srgbClr val="4A4A4A"/>
                </a:solidFill>
                <a:latin typeface="Times" panose="02020603060405020304" pitchFamily="18" charset="0"/>
              </a:rPr>
            </a:br>
            <a:r>
              <a:rPr lang="en-US" sz="1800" cap="none" dirty="0">
                <a:solidFill>
                  <a:srgbClr val="4A4A4A"/>
                </a:solidFill>
                <a:latin typeface="Times" panose="02020603060405020304" pitchFamily="18" charset="0"/>
              </a:rPr>
              <a:t>An appointment with the consulate should be made after October 1</a:t>
            </a:r>
            <a:r>
              <a:rPr lang="en-US" sz="1800" cap="none" baseline="30000" dirty="0">
                <a:solidFill>
                  <a:srgbClr val="4A4A4A"/>
                </a:solidFill>
                <a:latin typeface="Times" panose="02020603060405020304" pitchFamily="18" charset="0"/>
              </a:rPr>
              <a:t>st</a:t>
            </a:r>
            <a:r>
              <a:rPr lang="en-US" sz="1800" cap="none" dirty="0">
                <a:solidFill>
                  <a:srgbClr val="4A4A4A"/>
                </a:solidFill>
                <a:latin typeface="Times" panose="02020603060405020304" pitchFamily="18" charset="0"/>
              </a:rPr>
              <a:t>.</a:t>
            </a:r>
            <a:r>
              <a:rPr lang="en-US" sz="1800" cap="none" dirty="0">
                <a:solidFill>
                  <a:srgbClr val="4A4A4A"/>
                </a:solidFill>
                <a:latin typeface="Verdana" panose="020B0604030504040204" pitchFamily="34" charset="0"/>
              </a:rPr>
              <a:t/>
            </a:r>
            <a:br>
              <a:rPr lang="en-US" sz="1800" cap="none" dirty="0">
                <a:solidFill>
                  <a:srgbClr val="4A4A4A"/>
                </a:solidFill>
                <a:latin typeface="Verdana" panose="020B0604030504040204" pitchFamily="34" charset="0"/>
              </a:rPr>
            </a:br>
            <a:r>
              <a:rPr lang="en-US" sz="1800" cap="none" dirty="0">
                <a:solidFill>
                  <a:srgbClr val="4A4A4A"/>
                </a:solidFill>
                <a:latin typeface="Verdana" panose="020B0604030504040204" pitchFamily="34" charset="0"/>
              </a:rPr>
              <a:t/>
            </a:r>
            <a:br>
              <a:rPr lang="en-US" sz="1800" cap="none" dirty="0">
                <a:solidFill>
                  <a:srgbClr val="4A4A4A"/>
                </a:solidFill>
                <a:latin typeface="Verdana" panose="020B0604030504040204" pitchFamily="34" charset="0"/>
              </a:rPr>
            </a:br>
            <a:endParaRPr lang="en-US" sz="1600" cap="none" dirty="0">
              <a:solidFill>
                <a:schemeClr val="tx2"/>
              </a:solidFill>
            </a:endParaRPr>
          </a:p>
        </p:txBody>
      </p:sp>
      <p:sp>
        <p:nvSpPr>
          <p:cNvPr id="3" name="Content Placeholder 2"/>
          <p:cNvSpPr>
            <a:spLocks noGrp="1"/>
          </p:cNvSpPr>
          <p:nvPr>
            <p:ph idx="1"/>
          </p:nvPr>
        </p:nvSpPr>
        <p:spPr>
          <a:xfrm>
            <a:off x="8129871" y="1552397"/>
            <a:ext cx="3610575" cy="3654082"/>
          </a:xfrm>
        </p:spPr>
        <p:txBody>
          <a:bodyPr vert="horz" lIns="91440" tIns="45720" rIns="91440" bIns="45720" rtlCol="0" anchor="ctr">
            <a:normAutofit/>
          </a:bodyPr>
          <a:lstStyle/>
          <a:p>
            <a:pPr marL="0" indent="0">
              <a:buNone/>
            </a:pPr>
            <a:r>
              <a:rPr lang="en-US" sz="3200" cap="all" dirty="0">
                <a:solidFill>
                  <a:schemeClr val="accent2"/>
                </a:solidFill>
                <a:latin typeface="Times" panose="02020603060405020304" pitchFamily="18" charset="0"/>
              </a:rPr>
              <a:t>H1B CAP gap</a:t>
            </a:r>
          </a:p>
        </p:txBody>
      </p:sp>
      <p:sp>
        <p:nvSpPr>
          <p:cNvPr id="19" name="Rectangle 18">
            <a:extLst>
              <a:ext uri="{FF2B5EF4-FFF2-40B4-BE49-F238E27FC236}">
                <a16:creationId xmlns:a16="http://schemas.microsoft.com/office/drawing/2014/main" id="{BFCF7016-AC99-433F-B943-24C3736E060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0"/>
            <a:ext cx="7579574" cy="64361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A03737D1-A930-4E3E-9160-3CD4AEC72AB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871" y="453642"/>
            <a:ext cx="3615596" cy="645113"/>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2">
            <a:extLst>
              <a:ext uri="{FF2B5EF4-FFF2-40B4-BE49-F238E27FC236}">
                <a16:creationId xmlns:a16="http://schemas.microsoft.com/office/drawing/2014/main" id="{F71CFF33-010E-4E26-A285-83B18298235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5707627"/>
            <a:ext cx="11293913" cy="649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1305871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018A306-443B-4844-9884-D3E2C3B3717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3F430D2A-93AA-410C-B1BB-98FEA299077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9A0EF52A-1A39-47D8-AA03-47A1C47BE33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896DE2E2-8696-47C1-8B42-A04B409BCF6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7" name="Rectangle 16">
            <a:extLst>
              <a:ext uri="{FF2B5EF4-FFF2-40B4-BE49-F238E27FC236}">
                <a16:creationId xmlns:a16="http://schemas.microsoft.com/office/drawing/2014/main" id="{9DD60C94-0C9C-47B7-BE88-045235ACCC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68189" y="1463039"/>
            <a:ext cx="5658522" cy="4109421"/>
          </a:xfrm>
        </p:spPr>
        <p:txBody>
          <a:bodyPr vert="horz" lIns="91440" tIns="45720" rIns="91440" bIns="45720" rtlCol="0" anchor="ctr">
            <a:normAutofit/>
          </a:bodyPr>
          <a:lstStyle/>
          <a:p>
            <a:r>
              <a:rPr lang="en-US" sz="4000" dirty="0">
                <a:solidFill>
                  <a:schemeClr val="tx2"/>
                </a:solidFill>
                <a:latin typeface="Times" panose="02020603060405020304" pitchFamily="18" charset="0"/>
              </a:rPr>
              <a:t>H-1B TIMING</a:t>
            </a:r>
            <a:r>
              <a:rPr lang="en-US" sz="1400" dirty="0">
                <a:solidFill>
                  <a:schemeClr val="tx2"/>
                </a:solidFill>
                <a:latin typeface="Times" panose="02020603060405020304" pitchFamily="18" charset="0"/>
              </a:rPr>
              <a:t/>
            </a:r>
            <a:br>
              <a:rPr lang="en-US" sz="1400" dirty="0">
                <a:solidFill>
                  <a:schemeClr val="tx2"/>
                </a:solidFill>
                <a:latin typeface="Times" panose="02020603060405020304" pitchFamily="18" charset="0"/>
              </a:rPr>
            </a:br>
            <a:r>
              <a:rPr lang="en-US" sz="1400" dirty="0">
                <a:solidFill>
                  <a:schemeClr val="tx2"/>
                </a:solidFill>
                <a:latin typeface="Times" panose="02020603060405020304" pitchFamily="18" charset="0"/>
              </a:rPr>
              <a:t>The fiscal year begins on the 1st of October, The first day an h1b employee may resume work for sponsor company</a:t>
            </a:r>
            <a:br>
              <a:rPr lang="en-US" sz="1400" dirty="0">
                <a:solidFill>
                  <a:schemeClr val="tx2"/>
                </a:solidFill>
                <a:latin typeface="Times" panose="02020603060405020304" pitchFamily="18" charset="0"/>
              </a:rPr>
            </a:br>
            <a:r>
              <a:rPr lang="en-US" sz="1400" dirty="0">
                <a:solidFill>
                  <a:schemeClr val="tx2"/>
                </a:solidFill>
                <a:latin typeface="Times" panose="02020603060405020304" pitchFamily="18" charset="0"/>
              </a:rPr>
              <a:t/>
            </a:r>
            <a:br>
              <a:rPr lang="en-US" sz="1400" dirty="0">
                <a:solidFill>
                  <a:schemeClr val="tx2"/>
                </a:solidFill>
                <a:latin typeface="Times" panose="02020603060405020304" pitchFamily="18" charset="0"/>
              </a:rPr>
            </a:br>
            <a:r>
              <a:rPr lang="en-US" sz="1400" dirty="0">
                <a:solidFill>
                  <a:srgbClr val="3D3D3D"/>
                </a:solidFill>
                <a:latin typeface="Times" panose="02020603060405020304" pitchFamily="18" charset="0"/>
              </a:rPr>
              <a:t>Applications may be received up to 6 months in</a:t>
            </a:r>
            <a:br>
              <a:rPr lang="en-US" sz="1400" dirty="0">
                <a:solidFill>
                  <a:srgbClr val="3D3D3D"/>
                </a:solidFill>
                <a:latin typeface="Times" panose="02020603060405020304" pitchFamily="18" charset="0"/>
              </a:rPr>
            </a:br>
            <a:r>
              <a:rPr lang="en-US" sz="1400" dirty="0">
                <a:solidFill>
                  <a:srgbClr val="3D3D3D"/>
                </a:solidFill>
                <a:latin typeface="Times" panose="02020603060405020304" pitchFamily="18" charset="0"/>
              </a:rPr>
              <a:t>advance of the effective date</a:t>
            </a:r>
            <a:r>
              <a:rPr lang="en-US" sz="1400" dirty="0">
                <a:solidFill>
                  <a:schemeClr val="tx2"/>
                </a:solidFill>
                <a:latin typeface="Times" panose="02020603060405020304" pitchFamily="18" charset="0"/>
              </a:rPr>
              <a:t/>
            </a:r>
            <a:br>
              <a:rPr lang="en-US" sz="1400" dirty="0">
                <a:solidFill>
                  <a:schemeClr val="tx2"/>
                </a:solidFill>
                <a:latin typeface="Times" panose="02020603060405020304" pitchFamily="18" charset="0"/>
              </a:rPr>
            </a:br>
            <a:r>
              <a:rPr lang="en-US" sz="1400" dirty="0">
                <a:solidFill>
                  <a:schemeClr val="tx2"/>
                </a:solidFill>
                <a:latin typeface="Times" panose="02020603060405020304" pitchFamily="18" charset="0"/>
              </a:rPr>
              <a:t/>
            </a:r>
            <a:br>
              <a:rPr lang="en-US" sz="1400" dirty="0">
                <a:solidFill>
                  <a:schemeClr val="tx2"/>
                </a:solidFill>
                <a:latin typeface="Times" panose="02020603060405020304" pitchFamily="18" charset="0"/>
              </a:rPr>
            </a:br>
            <a:r>
              <a:rPr lang="en-US" sz="1400" dirty="0">
                <a:solidFill>
                  <a:schemeClr val="tx2"/>
                </a:solidFill>
                <a:latin typeface="Times" panose="02020603060405020304" pitchFamily="18" charset="0"/>
              </a:rPr>
              <a:t/>
            </a:r>
            <a:br>
              <a:rPr lang="en-US" sz="1400" dirty="0">
                <a:solidFill>
                  <a:schemeClr val="tx2"/>
                </a:solidFill>
                <a:latin typeface="Times" panose="02020603060405020304" pitchFamily="18" charset="0"/>
              </a:rPr>
            </a:br>
            <a:r>
              <a:rPr lang="en-US" sz="1400" dirty="0">
                <a:solidFill>
                  <a:schemeClr val="tx2"/>
                </a:solidFill>
                <a:latin typeface="Times" panose="02020603060405020304" pitchFamily="18" charset="0"/>
              </a:rPr>
              <a:t>A lottery is typically held for all applications.</a:t>
            </a:r>
            <a:br>
              <a:rPr lang="en-US" sz="1400" dirty="0">
                <a:solidFill>
                  <a:schemeClr val="tx2"/>
                </a:solidFill>
                <a:latin typeface="Times" panose="02020603060405020304" pitchFamily="18" charset="0"/>
              </a:rPr>
            </a:br>
            <a:r>
              <a:rPr lang="en-US" sz="1400" dirty="0">
                <a:solidFill>
                  <a:schemeClr val="tx2"/>
                </a:solidFill>
                <a:latin typeface="Times" panose="02020603060405020304" pitchFamily="18" charset="0"/>
              </a:rPr>
              <a:t>received during the first five business days of April</a:t>
            </a:r>
            <a:br>
              <a:rPr lang="en-US" sz="1400" dirty="0">
                <a:solidFill>
                  <a:schemeClr val="tx2"/>
                </a:solidFill>
                <a:latin typeface="Times" panose="02020603060405020304" pitchFamily="18" charset="0"/>
              </a:rPr>
            </a:br>
            <a:endParaRPr lang="en-US" sz="1400" dirty="0">
              <a:solidFill>
                <a:schemeClr val="tx2"/>
              </a:solidFill>
              <a:latin typeface="Times" panose="02020603060405020304" pitchFamily="18" charset="0"/>
            </a:endParaRPr>
          </a:p>
        </p:txBody>
      </p:sp>
      <p:sp>
        <p:nvSpPr>
          <p:cNvPr id="19" name="Rectangle 18">
            <a:extLst>
              <a:ext uri="{FF2B5EF4-FFF2-40B4-BE49-F238E27FC236}">
                <a16:creationId xmlns:a16="http://schemas.microsoft.com/office/drawing/2014/main" id="{BFCF7016-AC99-433F-B943-24C3736E060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0"/>
            <a:ext cx="7579574" cy="64361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A03737D1-A930-4E3E-9160-3CD4AEC72AB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871" y="453642"/>
            <a:ext cx="3615596" cy="645113"/>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2">
            <a:extLst>
              <a:ext uri="{FF2B5EF4-FFF2-40B4-BE49-F238E27FC236}">
                <a16:creationId xmlns:a16="http://schemas.microsoft.com/office/drawing/2014/main" id="{F71CFF33-010E-4E26-A285-83B18298235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5707627"/>
            <a:ext cx="11293913" cy="649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5940491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018A306-443B-4844-9884-D3E2C3B3717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3F430D2A-93AA-410C-B1BB-98FEA299077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9A0EF52A-1A39-47D8-AA03-47A1C47BE33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896DE2E2-8696-47C1-8B42-A04B409BCF6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7" name="Rectangle 16">
            <a:extLst>
              <a:ext uri="{FF2B5EF4-FFF2-40B4-BE49-F238E27FC236}">
                <a16:creationId xmlns:a16="http://schemas.microsoft.com/office/drawing/2014/main" id="{9DD60C94-0C9C-47B7-BE88-045235ACCC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46533" y="1552397"/>
            <a:ext cx="7038000" cy="3654081"/>
          </a:xfrm>
        </p:spPr>
        <p:txBody>
          <a:bodyPr vert="horz" lIns="91440" tIns="45720" rIns="91440" bIns="45720" rtlCol="0" anchor="ctr">
            <a:normAutofit fontScale="90000"/>
          </a:bodyPr>
          <a:lstStyle/>
          <a:p>
            <a:r>
              <a:rPr lang="en-US" sz="3600" dirty="0">
                <a:solidFill>
                  <a:schemeClr val="tx1"/>
                </a:solidFill>
                <a:latin typeface="Times" panose="02020603060405020304" pitchFamily="18" charset="0"/>
                <a:ea typeface="Verdana" pitchFamily="34" charset="0"/>
              </a:rPr>
              <a:t>H-1B 2022 LOTTERY SYSTEM</a:t>
            </a:r>
            <a:br>
              <a:rPr lang="en-US" sz="3600" dirty="0">
                <a:solidFill>
                  <a:schemeClr val="tx1"/>
                </a:solidFill>
                <a:latin typeface="Times" panose="02020603060405020304" pitchFamily="18" charset="0"/>
                <a:ea typeface="Verdana" pitchFamily="34" charset="0"/>
              </a:rPr>
            </a:br>
            <a:r>
              <a:rPr lang="en-US" sz="1800" dirty="0">
                <a:solidFill>
                  <a:schemeClr val="tx1"/>
                </a:solidFill>
                <a:latin typeface="Times" panose="02020603060405020304" pitchFamily="18" charset="0"/>
                <a:ea typeface="Verdana" pitchFamily="34" charset="0"/>
              </a:rPr>
              <a:t/>
            </a:r>
            <a:br>
              <a:rPr lang="en-US" sz="1800" dirty="0">
                <a:solidFill>
                  <a:schemeClr val="tx1"/>
                </a:solidFill>
                <a:latin typeface="Times" panose="02020603060405020304" pitchFamily="18" charset="0"/>
                <a:ea typeface="Verdana" pitchFamily="34" charset="0"/>
              </a:rPr>
            </a:br>
            <a:r>
              <a:rPr lang="en-US" sz="1800" dirty="0">
                <a:solidFill>
                  <a:schemeClr val="tx1"/>
                </a:solidFill>
                <a:latin typeface="Times" panose="02020603060405020304" pitchFamily="18" charset="0"/>
                <a:ea typeface="Verdana" pitchFamily="34" charset="0"/>
              </a:rPr>
              <a:t>The number of H-1B visas that can be issued each year is capped at 85,000. IN the H1B VISA PROGRAM THERE ARE TWO CATERGORIES OF  quota: regular quotas and Masters quotas. The quotas for the 2022 fiscal year are:</a:t>
            </a:r>
            <a:br>
              <a:rPr lang="en-US" sz="1800" dirty="0">
                <a:solidFill>
                  <a:schemeClr val="tx1"/>
                </a:solidFill>
                <a:latin typeface="Times" panose="02020603060405020304" pitchFamily="18" charset="0"/>
                <a:ea typeface="Verdana" pitchFamily="34" charset="0"/>
              </a:rPr>
            </a:br>
            <a:r>
              <a:rPr lang="en-US" sz="1800" dirty="0">
                <a:solidFill>
                  <a:schemeClr val="tx1"/>
                </a:solidFill>
                <a:latin typeface="Times" panose="02020603060405020304" pitchFamily="18" charset="0"/>
                <a:ea typeface="Verdana" pitchFamily="34" charset="0"/>
              </a:rPr>
              <a:t/>
            </a:r>
            <a:br>
              <a:rPr lang="en-US" sz="1800" dirty="0">
                <a:solidFill>
                  <a:schemeClr val="tx1"/>
                </a:solidFill>
                <a:latin typeface="Times" panose="02020603060405020304" pitchFamily="18" charset="0"/>
                <a:ea typeface="Verdana" pitchFamily="34" charset="0"/>
              </a:rPr>
            </a:br>
            <a:r>
              <a:rPr lang="en-US" sz="1800" dirty="0">
                <a:solidFill>
                  <a:schemeClr val="tx1"/>
                </a:solidFill>
                <a:latin typeface="Times" panose="02020603060405020304" pitchFamily="18" charset="0"/>
                <a:ea typeface="Verdana" pitchFamily="34" charset="0"/>
              </a:rPr>
              <a:t>H-1B Regular Quota: 65,000 visas</a:t>
            </a:r>
            <a:br>
              <a:rPr lang="en-US" sz="1800" dirty="0">
                <a:solidFill>
                  <a:schemeClr val="tx1"/>
                </a:solidFill>
                <a:latin typeface="Times" panose="02020603060405020304" pitchFamily="18" charset="0"/>
                <a:ea typeface="Verdana" pitchFamily="34" charset="0"/>
              </a:rPr>
            </a:br>
            <a:r>
              <a:rPr lang="en-US" sz="1800" dirty="0">
                <a:solidFill>
                  <a:schemeClr val="tx1"/>
                </a:solidFill>
                <a:latin typeface="Times" panose="02020603060405020304" pitchFamily="18" charset="0"/>
                <a:ea typeface="Verdana" pitchFamily="34" charset="0"/>
              </a:rPr>
              <a:t>H-1B Master’s Quota: 20,000 visas (only those with a Masters degree are eligible)</a:t>
            </a:r>
            <a:br>
              <a:rPr lang="en-US" sz="1800" dirty="0">
                <a:solidFill>
                  <a:schemeClr val="tx1"/>
                </a:solidFill>
                <a:latin typeface="Times" panose="02020603060405020304" pitchFamily="18" charset="0"/>
                <a:ea typeface="Verdana" pitchFamily="34" charset="0"/>
              </a:rPr>
            </a:br>
            <a:r>
              <a:rPr lang="en-US" sz="1800" dirty="0">
                <a:solidFill>
                  <a:schemeClr val="tx1"/>
                </a:solidFill>
                <a:latin typeface="Times" panose="02020603060405020304" pitchFamily="18" charset="0"/>
                <a:ea typeface="Verdana" pitchFamily="34" charset="0"/>
              </a:rPr>
              <a:t> </a:t>
            </a:r>
            <a:br>
              <a:rPr lang="en-US" sz="1800" dirty="0">
                <a:solidFill>
                  <a:schemeClr val="tx1"/>
                </a:solidFill>
                <a:latin typeface="Times" panose="02020603060405020304" pitchFamily="18" charset="0"/>
                <a:ea typeface="Verdana" pitchFamily="34" charset="0"/>
              </a:rPr>
            </a:br>
            <a:r>
              <a:rPr lang="en-US" sz="1800" dirty="0">
                <a:solidFill>
                  <a:schemeClr val="tx1"/>
                </a:solidFill>
                <a:latin typeface="Times" panose="02020603060405020304" pitchFamily="18" charset="0"/>
                <a:ea typeface="Verdana" pitchFamily="34" charset="0"/>
              </a:rPr>
              <a:t>the H-1B visa is one of the most sought-after visas in the U.S. Thus, CAUSING AN increase in RECENT years. To address the RUSH IN H1-B visa APPLICATION, the USCIS introduced a lottery system to randomly select qualified applicants until they meet the quota of 85,000 people.</a:t>
            </a:r>
            <a:r>
              <a:rPr lang="en-US" sz="1800" dirty="0">
                <a:solidFill>
                  <a:srgbClr val="7A7A7A"/>
                </a:solidFill>
                <a:latin typeface="Roboto"/>
              </a:rPr>
              <a:t/>
            </a:r>
            <a:br>
              <a:rPr lang="en-US" sz="1800" dirty="0">
                <a:solidFill>
                  <a:srgbClr val="7A7A7A"/>
                </a:solidFill>
                <a:latin typeface="Roboto"/>
              </a:rPr>
            </a:br>
            <a:endParaRPr lang="en-US" sz="1800" dirty="0">
              <a:solidFill>
                <a:schemeClr val="tx2"/>
              </a:solidFill>
            </a:endParaRPr>
          </a:p>
        </p:txBody>
      </p:sp>
      <p:sp>
        <p:nvSpPr>
          <p:cNvPr id="3" name="Content Placeholder 2"/>
          <p:cNvSpPr>
            <a:spLocks noGrp="1"/>
          </p:cNvSpPr>
          <p:nvPr>
            <p:ph idx="1"/>
          </p:nvPr>
        </p:nvSpPr>
        <p:spPr>
          <a:xfrm>
            <a:off x="13055566" y="5195944"/>
            <a:ext cx="1800743" cy="64546"/>
          </a:xfrm>
        </p:spPr>
        <p:txBody>
          <a:bodyPr vert="horz" lIns="91440" tIns="45720" rIns="91440" bIns="45720" rtlCol="0" anchor="ctr">
            <a:normAutofit fontScale="25000" lnSpcReduction="20000"/>
          </a:bodyPr>
          <a:lstStyle/>
          <a:p>
            <a:pPr marL="0" indent="0">
              <a:buNone/>
            </a:pPr>
            <a:endParaRPr lang="en-US" sz="3200" cap="all" dirty="0">
              <a:solidFill>
                <a:schemeClr val="accent2"/>
              </a:solidFill>
            </a:endParaRPr>
          </a:p>
        </p:txBody>
      </p:sp>
      <p:sp>
        <p:nvSpPr>
          <p:cNvPr id="19" name="Rectangle 18">
            <a:extLst>
              <a:ext uri="{FF2B5EF4-FFF2-40B4-BE49-F238E27FC236}">
                <a16:creationId xmlns:a16="http://schemas.microsoft.com/office/drawing/2014/main" id="{BFCF7016-AC99-433F-B943-24C3736E060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0"/>
            <a:ext cx="7579574" cy="64361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A03737D1-A930-4E3E-9160-3CD4AEC72AB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871" y="453642"/>
            <a:ext cx="3615596" cy="645113"/>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2">
            <a:extLst>
              <a:ext uri="{FF2B5EF4-FFF2-40B4-BE49-F238E27FC236}">
                <a16:creationId xmlns:a16="http://schemas.microsoft.com/office/drawing/2014/main" id="{F71CFF33-010E-4E26-A285-83B18298235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5707627"/>
            <a:ext cx="11293913" cy="649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687548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018A306-443B-4844-9884-D3E2C3B3717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3F430D2A-93AA-410C-B1BB-98FEA299077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9A0EF52A-1A39-47D8-AA03-47A1C47BE33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896DE2E2-8696-47C1-8B42-A04B409BCF6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7" name="Rectangle 16">
            <a:extLst>
              <a:ext uri="{FF2B5EF4-FFF2-40B4-BE49-F238E27FC236}">
                <a16:creationId xmlns:a16="http://schemas.microsoft.com/office/drawing/2014/main" id="{9DD60C94-0C9C-47B7-BE88-045235ACCC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46533" y="1552397"/>
            <a:ext cx="7231784" cy="3654081"/>
          </a:xfrm>
        </p:spPr>
        <p:txBody>
          <a:bodyPr vert="horz" lIns="91440" tIns="45720" rIns="91440" bIns="45720" rtlCol="0" anchor="ctr">
            <a:normAutofit/>
          </a:bodyPr>
          <a:lstStyle/>
          <a:p>
            <a:r>
              <a:rPr lang="en-US" sz="1600" dirty="0">
                <a:solidFill>
                  <a:schemeClr val="tx2"/>
                </a:solidFill>
                <a:latin typeface="Times" panose="02020603060405020304" pitchFamily="18" charset="0"/>
              </a:rPr>
              <a:t>H-1B status is granted generally for 3 years and</a:t>
            </a:r>
            <a:br>
              <a:rPr lang="en-US" sz="1600" dirty="0">
                <a:solidFill>
                  <a:schemeClr val="tx2"/>
                </a:solidFill>
                <a:latin typeface="Times" panose="02020603060405020304" pitchFamily="18" charset="0"/>
              </a:rPr>
            </a:br>
            <a:r>
              <a:rPr lang="en-US" sz="1600" dirty="0">
                <a:solidFill>
                  <a:schemeClr val="tx2"/>
                </a:solidFill>
                <a:latin typeface="Times" panose="02020603060405020304" pitchFamily="18" charset="0"/>
              </a:rPr>
              <a:t>eligible for an additional extension of 3 years for a</a:t>
            </a:r>
            <a:br>
              <a:rPr lang="en-US" sz="1600" dirty="0">
                <a:solidFill>
                  <a:schemeClr val="tx2"/>
                </a:solidFill>
                <a:latin typeface="Times" panose="02020603060405020304" pitchFamily="18" charset="0"/>
              </a:rPr>
            </a:br>
            <a:r>
              <a:rPr lang="en-US" sz="1600" dirty="0">
                <a:solidFill>
                  <a:schemeClr val="tx2"/>
                </a:solidFill>
                <a:latin typeface="Times" panose="02020603060405020304" pitchFamily="18" charset="0"/>
              </a:rPr>
              <a:t>total of 6 years</a:t>
            </a:r>
            <a:br>
              <a:rPr lang="en-US" sz="1600" dirty="0">
                <a:solidFill>
                  <a:schemeClr val="tx2"/>
                </a:solidFill>
                <a:latin typeface="Times" panose="02020603060405020304" pitchFamily="18" charset="0"/>
              </a:rPr>
            </a:br>
            <a:r>
              <a:rPr lang="en-US" sz="1600" dirty="0">
                <a:solidFill>
                  <a:schemeClr val="tx2"/>
                </a:solidFill>
                <a:latin typeface="Times" panose="02020603060405020304" pitchFamily="18" charset="0"/>
              </a:rPr>
              <a:t/>
            </a:r>
            <a:br>
              <a:rPr lang="en-US" sz="1600" dirty="0">
                <a:solidFill>
                  <a:schemeClr val="tx2"/>
                </a:solidFill>
                <a:latin typeface="Times" panose="02020603060405020304" pitchFamily="18" charset="0"/>
              </a:rPr>
            </a:br>
            <a:r>
              <a:rPr lang="en-US" sz="1600" dirty="0">
                <a:solidFill>
                  <a:schemeClr val="tx2"/>
                </a:solidFill>
                <a:latin typeface="Times" panose="02020603060405020304" pitchFamily="18" charset="0"/>
              </a:rPr>
              <a:t>Leaving the U.S. stops the 6-year clock.</a:t>
            </a:r>
            <a:br>
              <a:rPr lang="en-US" sz="1600" dirty="0">
                <a:solidFill>
                  <a:schemeClr val="tx2"/>
                </a:solidFill>
                <a:latin typeface="Times" panose="02020603060405020304" pitchFamily="18" charset="0"/>
              </a:rPr>
            </a:br>
            <a:r>
              <a:rPr lang="en-US" sz="1600" dirty="0">
                <a:solidFill>
                  <a:schemeClr val="tx2"/>
                </a:solidFill>
                <a:latin typeface="Times" panose="02020603060405020304" pitchFamily="18" charset="0"/>
              </a:rPr>
              <a:t/>
            </a:r>
            <a:br>
              <a:rPr lang="en-US" sz="1600" dirty="0">
                <a:solidFill>
                  <a:schemeClr val="tx2"/>
                </a:solidFill>
                <a:latin typeface="Times" panose="02020603060405020304" pitchFamily="18" charset="0"/>
              </a:rPr>
            </a:br>
            <a:r>
              <a:rPr lang="en-US" sz="1600" dirty="0">
                <a:solidFill>
                  <a:schemeClr val="tx2"/>
                </a:solidFill>
                <a:latin typeface="Times" panose="02020603060405020304" pitchFamily="18" charset="0"/>
              </a:rPr>
              <a:t>time recapture</a:t>
            </a:r>
            <a:br>
              <a:rPr lang="en-US" sz="1600" dirty="0">
                <a:solidFill>
                  <a:schemeClr val="tx2"/>
                </a:solidFill>
                <a:latin typeface="Times" panose="02020603060405020304" pitchFamily="18" charset="0"/>
              </a:rPr>
            </a:br>
            <a:r>
              <a:rPr lang="en-US" sz="1600" dirty="0">
                <a:solidFill>
                  <a:schemeClr val="tx2"/>
                </a:solidFill>
                <a:latin typeface="Times" panose="02020603060405020304" pitchFamily="18" charset="0"/>
              </a:rPr>
              <a:t/>
            </a:r>
            <a:br>
              <a:rPr lang="en-US" sz="1600" dirty="0">
                <a:solidFill>
                  <a:schemeClr val="tx2"/>
                </a:solidFill>
                <a:latin typeface="Times" panose="02020603060405020304" pitchFamily="18" charset="0"/>
              </a:rPr>
            </a:br>
            <a:r>
              <a:rPr lang="en-US" sz="1600" dirty="0">
                <a:solidFill>
                  <a:schemeClr val="tx2"/>
                </a:solidFill>
                <a:latin typeface="Times" panose="02020603060405020304" pitchFamily="18" charset="0"/>
              </a:rPr>
              <a:t>quota avoidance in the future (remaining time only)</a:t>
            </a:r>
            <a:br>
              <a:rPr lang="en-US" sz="1600" dirty="0">
                <a:solidFill>
                  <a:schemeClr val="tx2"/>
                </a:solidFill>
                <a:latin typeface="Times" panose="02020603060405020304" pitchFamily="18" charset="0"/>
              </a:rPr>
            </a:br>
            <a:r>
              <a:rPr lang="en-US" sz="1600" dirty="0">
                <a:solidFill>
                  <a:schemeClr val="tx2"/>
                </a:solidFill>
                <a:latin typeface="Times" panose="02020603060405020304" pitchFamily="18" charset="0"/>
              </a:rPr>
              <a:t/>
            </a:r>
            <a:br>
              <a:rPr lang="en-US" sz="1600" dirty="0">
                <a:solidFill>
                  <a:schemeClr val="tx2"/>
                </a:solidFill>
                <a:latin typeface="Times" panose="02020603060405020304" pitchFamily="18" charset="0"/>
              </a:rPr>
            </a:br>
            <a:r>
              <a:rPr lang="en-US" sz="1600" dirty="0">
                <a:solidFill>
                  <a:schemeClr val="tx2"/>
                </a:solidFill>
                <a:latin typeface="Times" panose="02020603060405020304" pitchFamily="18" charset="0"/>
              </a:rPr>
              <a:t>If the foreign national leaves the US for one year,</a:t>
            </a:r>
            <a:br>
              <a:rPr lang="en-US" sz="1600" dirty="0">
                <a:solidFill>
                  <a:schemeClr val="tx2"/>
                </a:solidFill>
                <a:latin typeface="Times" panose="02020603060405020304" pitchFamily="18" charset="0"/>
              </a:rPr>
            </a:br>
            <a:r>
              <a:rPr lang="en-US" sz="1600" dirty="0">
                <a:solidFill>
                  <a:schemeClr val="tx2"/>
                </a:solidFill>
                <a:latin typeface="Times" panose="02020603060405020304" pitchFamily="18" charset="0"/>
              </a:rPr>
              <a:t>he or she is eligible for another 6 years of H-1B</a:t>
            </a:r>
            <a:br>
              <a:rPr lang="en-US" sz="1600" dirty="0">
                <a:solidFill>
                  <a:schemeClr val="tx2"/>
                </a:solidFill>
                <a:latin typeface="Times" panose="02020603060405020304" pitchFamily="18" charset="0"/>
              </a:rPr>
            </a:br>
            <a:r>
              <a:rPr lang="en-US" sz="1600" dirty="0">
                <a:solidFill>
                  <a:schemeClr val="tx2"/>
                </a:solidFill>
                <a:latin typeface="Times" panose="02020603060405020304" pitchFamily="18" charset="0"/>
              </a:rPr>
              <a:t>status by obtaining a new quota number</a:t>
            </a:r>
          </a:p>
        </p:txBody>
      </p:sp>
      <p:sp>
        <p:nvSpPr>
          <p:cNvPr id="3" name="Content Placeholder 2"/>
          <p:cNvSpPr>
            <a:spLocks noGrp="1"/>
          </p:cNvSpPr>
          <p:nvPr>
            <p:ph idx="1"/>
          </p:nvPr>
        </p:nvSpPr>
        <p:spPr>
          <a:xfrm>
            <a:off x="8129871" y="1552397"/>
            <a:ext cx="3610575" cy="3654082"/>
          </a:xfrm>
        </p:spPr>
        <p:txBody>
          <a:bodyPr vert="horz" lIns="91440" tIns="45720" rIns="91440" bIns="45720" rtlCol="0" anchor="ctr">
            <a:normAutofit/>
          </a:bodyPr>
          <a:lstStyle/>
          <a:p>
            <a:pPr marL="0" indent="0">
              <a:buNone/>
            </a:pPr>
            <a:r>
              <a:rPr lang="en-US" sz="3200" cap="all" dirty="0">
                <a:solidFill>
                  <a:schemeClr val="accent2"/>
                </a:solidFill>
                <a:latin typeface="Times" panose="02020603060405020304" pitchFamily="18" charset="0"/>
              </a:rPr>
              <a:t>H1B DURATION</a:t>
            </a:r>
          </a:p>
        </p:txBody>
      </p:sp>
      <p:sp>
        <p:nvSpPr>
          <p:cNvPr id="19" name="Rectangle 18">
            <a:extLst>
              <a:ext uri="{FF2B5EF4-FFF2-40B4-BE49-F238E27FC236}">
                <a16:creationId xmlns:a16="http://schemas.microsoft.com/office/drawing/2014/main" id="{BFCF7016-AC99-433F-B943-24C3736E060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0"/>
            <a:ext cx="7579574" cy="64361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A03737D1-A930-4E3E-9160-3CD4AEC72AB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871" y="453642"/>
            <a:ext cx="3615596" cy="645113"/>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2">
            <a:extLst>
              <a:ext uri="{FF2B5EF4-FFF2-40B4-BE49-F238E27FC236}">
                <a16:creationId xmlns:a16="http://schemas.microsoft.com/office/drawing/2014/main" id="{F71CFF33-010E-4E26-A285-83B18298235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5707627"/>
            <a:ext cx="11293913" cy="649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2523661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018A306-443B-4844-9884-D3E2C3B3717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3F430D2A-93AA-410C-B1BB-98FEA299077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9A0EF52A-1A39-47D8-AA03-47A1C47BE33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896DE2E2-8696-47C1-8B42-A04B409BCF6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7" name="Rectangle 16">
            <a:extLst>
              <a:ext uri="{FF2B5EF4-FFF2-40B4-BE49-F238E27FC236}">
                <a16:creationId xmlns:a16="http://schemas.microsoft.com/office/drawing/2014/main" id="{9DD60C94-0C9C-47B7-BE88-045235ACCC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46533" y="1552397"/>
            <a:ext cx="7231784" cy="3654081"/>
          </a:xfrm>
        </p:spPr>
        <p:txBody>
          <a:bodyPr vert="horz" lIns="91440" tIns="45720" rIns="91440" bIns="45720" rtlCol="0" anchor="ctr">
            <a:normAutofit/>
          </a:bodyPr>
          <a:lstStyle/>
          <a:p>
            <a:r>
              <a:rPr lang="en-US" sz="3600" dirty="0">
                <a:solidFill>
                  <a:schemeClr val="tx2"/>
                </a:solidFill>
                <a:latin typeface="Times" panose="02020603060405020304" pitchFamily="18" charset="0"/>
              </a:rPr>
              <a:t>H-1B GRACE PERIOD</a:t>
            </a:r>
            <a:r>
              <a:rPr lang="en-US" sz="1400" dirty="0">
                <a:solidFill>
                  <a:schemeClr val="tx2"/>
                </a:solidFill>
                <a:latin typeface="Times" panose="02020603060405020304" pitchFamily="18" charset="0"/>
              </a:rPr>
              <a:t/>
            </a:r>
            <a:br>
              <a:rPr lang="en-US" sz="1400" dirty="0">
                <a:solidFill>
                  <a:schemeClr val="tx2"/>
                </a:solidFill>
                <a:latin typeface="Times" panose="02020603060405020304" pitchFamily="18" charset="0"/>
              </a:rPr>
            </a:br>
            <a:r>
              <a:rPr lang="en-US" sz="1400" dirty="0">
                <a:solidFill>
                  <a:schemeClr val="tx2"/>
                </a:solidFill>
                <a:latin typeface="Times" panose="02020603060405020304" pitchFamily="18" charset="0"/>
              </a:rPr>
              <a:t>H-1B holder may be granted a 60 day grace</a:t>
            </a:r>
            <a:br>
              <a:rPr lang="en-US" sz="1400" dirty="0">
                <a:solidFill>
                  <a:schemeClr val="tx2"/>
                </a:solidFill>
                <a:latin typeface="Times" panose="02020603060405020304" pitchFamily="18" charset="0"/>
              </a:rPr>
            </a:br>
            <a:r>
              <a:rPr lang="en-US" sz="1400" dirty="0">
                <a:solidFill>
                  <a:schemeClr val="tx2"/>
                </a:solidFill>
                <a:latin typeface="Times" panose="02020603060405020304" pitchFamily="18" charset="0"/>
              </a:rPr>
              <a:t>period upon termination of the employment</a:t>
            </a:r>
            <a:br>
              <a:rPr lang="en-US" sz="1400" dirty="0">
                <a:solidFill>
                  <a:schemeClr val="tx2"/>
                </a:solidFill>
                <a:latin typeface="Times" panose="02020603060405020304" pitchFamily="18" charset="0"/>
              </a:rPr>
            </a:br>
            <a:r>
              <a:rPr lang="en-US" sz="1400" dirty="0">
                <a:solidFill>
                  <a:schemeClr val="tx2"/>
                </a:solidFill>
                <a:latin typeface="Times" panose="02020603060405020304" pitchFamily="18" charset="0"/>
              </a:rPr>
              <a:t/>
            </a:r>
            <a:br>
              <a:rPr lang="en-US" sz="1400" dirty="0">
                <a:solidFill>
                  <a:schemeClr val="tx2"/>
                </a:solidFill>
                <a:latin typeface="Times" panose="02020603060405020304" pitchFamily="18" charset="0"/>
              </a:rPr>
            </a:br>
            <a:r>
              <a:rPr lang="en-US" sz="1400" dirty="0">
                <a:solidFill>
                  <a:schemeClr val="tx2"/>
                </a:solidFill>
                <a:latin typeface="Times" panose="02020603060405020304" pitchFamily="18" charset="0"/>
              </a:rPr>
              <a:t>Once per approval</a:t>
            </a:r>
            <a:br>
              <a:rPr lang="en-US" sz="1400" dirty="0">
                <a:solidFill>
                  <a:schemeClr val="tx2"/>
                </a:solidFill>
                <a:latin typeface="Times" panose="02020603060405020304" pitchFamily="18" charset="0"/>
              </a:rPr>
            </a:br>
            <a:r>
              <a:rPr lang="en-US" sz="1400" dirty="0">
                <a:solidFill>
                  <a:schemeClr val="tx2"/>
                </a:solidFill>
                <a:latin typeface="Times" panose="02020603060405020304" pitchFamily="18" charset="0"/>
              </a:rPr>
              <a:t/>
            </a:r>
            <a:br>
              <a:rPr lang="en-US" sz="1400" dirty="0">
                <a:solidFill>
                  <a:schemeClr val="tx2"/>
                </a:solidFill>
                <a:latin typeface="Times" panose="02020603060405020304" pitchFamily="18" charset="0"/>
              </a:rPr>
            </a:br>
            <a:r>
              <a:rPr lang="en-US" sz="1400" dirty="0">
                <a:solidFill>
                  <a:schemeClr val="tx2"/>
                </a:solidFill>
                <a:latin typeface="Times" panose="02020603060405020304" pitchFamily="18" charset="0"/>
              </a:rPr>
              <a:t>Doesn’t extend past the authorized validity period</a:t>
            </a:r>
            <a:br>
              <a:rPr lang="en-US" sz="1400" dirty="0">
                <a:solidFill>
                  <a:schemeClr val="tx2"/>
                </a:solidFill>
                <a:latin typeface="Times" panose="02020603060405020304" pitchFamily="18" charset="0"/>
              </a:rPr>
            </a:br>
            <a:r>
              <a:rPr lang="en-US" sz="1400" dirty="0">
                <a:solidFill>
                  <a:schemeClr val="tx2"/>
                </a:solidFill>
                <a:latin typeface="Times" panose="02020603060405020304" pitchFamily="18" charset="0"/>
              </a:rPr>
              <a:t/>
            </a:r>
            <a:br>
              <a:rPr lang="en-US" sz="1400" dirty="0">
                <a:solidFill>
                  <a:schemeClr val="tx2"/>
                </a:solidFill>
                <a:latin typeface="Times" panose="02020603060405020304" pitchFamily="18" charset="0"/>
              </a:rPr>
            </a:br>
            <a:r>
              <a:rPr lang="en-US" sz="1400" dirty="0">
                <a:solidFill>
                  <a:schemeClr val="tx2"/>
                </a:solidFill>
                <a:latin typeface="Times" panose="02020603060405020304" pitchFamily="18" charset="0"/>
              </a:rPr>
              <a:t>Work is not authorized during the grace period, but</a:t>
            </a:r>
            <a:br>
              <a:rPr lang="en-US" sz="1400" dirty="0">
                <a:solidFill>
                  <a:schemeClr val="tx2"/>
                </a:solidFill>
                <a:latin typeface="Times" panose="02020603060405020304" pitchFamily="18" charset="0"/>
              </a:rPr>
            </a:br>
            <a:r>
              <a:rPr lang="en-US" sz="1400" dirty="0">
                <a:solidFill>
                  <a:schemeClr val="tx2"/>
                </a:solidFill>
                <a:latin typeface="Times" panose="02020603060405020304" pitchFamily="18" charset="0"/>
              </a:rPr>
              <a:t>may work upon timely filed H-1B application</a:t>
            </a:r>
            <a:br>
              <a:rPr lang="en-US" sz="1400" dirty="0">
                <a:solidFill>
                  <a:schemeClr val="tx2"/>
                </a:solidFill>
                <a:latin typeface="Times" panose="02020603060405020304" pitchFamily="18" charset="0"/>
              </a:rPr>
            </a:br>
            <a:r>
              <a:rPr lang="en-US" sz="1400" dirty="0">
                <a:solidFill>
                  <a:schemeClr val="tx2"/>
                </a:solidFill>
                <a:latin typeface="Times" panose="02020603060405020304" pitchFamily="18" charset="0"/>
              </a:rPr>
              <a:t/>
            </a:r>
            <a:br>
              <a:rPr lang="en-US" sz="1400" dirty="0">
                <a:solidFill>
                  <a:schemeClr val="tx2"/>
                </a:solidFill>
                <a:latin typeface="Times" panose="02020603060405020304" pitchFamily="18" charset="0"/>
              </a:rPr>
            </a:br>
            <a:r>
              <a:rPr lang="en-US" sz="1400" dirty="0">
                <a:solidFill>
                  <a:schemeClr val="tx2"/>
                </a:solidFill>
                <a:latin typeface="Times" panose="02020603060405020304" pitchFamily="18" charset="0"/>
              </a:rPr>
              <a:t>10 days before/after work permit may be issued</a:t>
            </a:r>
            <a:br>
              <a:rPr lang="en-US" sz="1400" dirty="0">
                <a:solidFill>
                  <a:schemeClr val="tx2"/>
                </a:solidFill>
                <a:latin typeface="Times" panose="02020603060405020304" pitchFamily="18" charset="0"/>
              </a:rPr>
            </a:br>
            <a:r>
              <a:rPr lang="en-US" sz="1400" dirty="0">
                <a:solidFill>
                  <a:schemeClr val="tx2"/>
                </a:solidFill>
                <a:latin typeface="Times" panose="02020603060405020304" pitchFamily="18" charset="0"/>
              </a:rPr>
              <a:t>to accommodate transition / change of  status</a:t>
            </a:r>
            <a:br>
              <a:rPr lang="en-US" sz="1400" dirty="0">
                <a:solidFill>
                  <a:schemeClr val="tx2"/>
                </a:solidFill>
                <a:latin typeface="Times" panose="02020603060405020304" pitchFamily="18" charset="0"/>
              </a:rPr>
            </a:br>
            <a:endParaRPr lang="en-US" sz="1400" dirty="0">
              <a:solidFill>
                <a:schemeClr val="tx2"/>
              </a:solidFill>
              <a:latin typeface="Times" panose="02020603060405020304" pitchFamily="18" charset="0"/>
            </a:endParaRPr>
          </a:p>
        </p:txBody>
      </p:sp>
      <p:sp>
        <p:nvSpPr>
          <p:cNvPr id="3" name="Content Placeholder 2"/>
          <p:cNvSpPr>
            <a:spLocks noGrp="1"/>
          </p:cNvSpPr>
          <p:nvPr>
            <p:ph idx="1"/>
          </p:nvPr>
        </p:nvSpPr>
        <p:spPr>
          <a:xfrm>
            <a:off x="8129871" y="1552397"/>
            <a:ext cx="3610575" cy="3654082"/>
          </a:xfrm>
        </p:spPr>
        <p:txBody>
          <a:bodyPr vert="horz" lIns="91440" tIns="45720" rIns="91440" bIns="45720" rtlCol="0" anchor="ctr">
            <a:normAutofit/>
          </a:bodyPr>
          <a:lstStyle/>
          <a:p>
            <a:pPr marL="0" indent="0">
              <a:buNone/>
            </a:pPr>
            <a:endParaRPr lang="en-US" sz="3200" cap="all" dirty="0">
              <a:solidFill>
                <a:schemeClr val="accent2"/>
              </a:solidFill>
            </a:endParaRPr>
          </a:p>
        </p:txBody>
      </p:sp>
      <p:sp>
        <p:nvSpPr>
          <p:cNvPr id="19" name="Rectangle 18">
            <a:extLst>
              <a:ext uri="{FF2B5EF4-FFF2-40B4-BE49-F238E27FC236}">
                <a16:creationId xmlns:a16="http://schemas.microsoft.com/office/drawing/2014/main" id="{BFCF7016-AC99-433F-B943-24C3736E060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0"/>
            <a:ext cx="7579574" cy="64361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A03737D1-A930-4E3E-9160-3CD4AEC72AB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871" y="453642"/>
            <a:ext cx="3615596" cy="645113"/>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2">
            <a:extLst>
              <a:ext uri="{FF2B5EF4-FFF2-40B4-BE49-F238E27FC236}">
                <a16:creationId xmlns:a16="http://schemas.microsoft.com/office/drawing/2014/main" id="{F71CFF33-010E-4E26-A285-83B18298235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5707627"/>
            <a:ext cx="11293913" cy="649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6418683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018A306-443B-4844-9884-D3E2C3B3717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3F430D2A-93AA-410C-B1BB-98FEA299077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9A0EF52A-1A39-47D8-AA03-47A1C47BE33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896DE2E2-8696-47C1-8B42-A04B409BCF6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7" name="Rectangle 16">
            <a:extLst>
              <a:ext uri="{FF2B5EF4-FFF2-40B4-BE49-F238E27FC236}">
                <a16:creationId xmlns:a16="http://schemas.microsoft.com/office/drawing/2014/main" id="{9DD60C94-0C9C-47B7-BE88-045235ACCC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46533" y="1552397"/>
            <a:ext cx="7231784" cy="3654081"/>
          </a:xfrm>
        </p:spPr>
        <p:txBody>
          <a:bodyPr vert="horz" lIns="91440" tIns="45720" rIns="91440" bIns="45720" rtlCol="0" anchor="ctr">
            <a:normAutofit/>
          </a:bodyPr>
          <a:lstStyle/>
          <a:p>
            <a:r>
              <a:rPr lang="en-US" sz="3600" dirty="0">
                <a:solidFill>
                  <a:schemeClr val="tx2"/>
                </a:solidFill>
                <a:latin typeface="Times" panose="02020603060405020304" pitchFamily="18" charset="0"/>
              </a:rPr>
              <a:t>H1B PORTABILITY</a:t>
            </a:r>
            <a:r>
              <a:rPr lang="en-US" sz="1400" dirty="0">
                <a:solidFill>
                  <a:schemeClr val="tx2"/>
                </a:solidFill>
                <a:latin typeface="Times" panose="02020603060405020304" pitchFamily="18" charset="0"/>
              </a:rPr>
              <a:t/>
            </a:r>
            <a:br>
              <a:rPr lang="en-US" sz="1400" dirty="0">
                <a:solidFill>
                  <a:schemeClr val="tx2"/>
                </a:solidFill>
                <a:latin typeface="Times" panose="02020603060405020304" pitchFamily="18" charset="0"/>
              </a:rPr>
            </a:br>
            <a:r>
              <a:rPr lang="en-US" sz="1400" dirty="0">
                <a:solidFill>
                  <a:schemeClr val="tx2"/>
                </a:solidFill>
                <a:latin typeface="Times" panose="02020603060405020304" pitchFamily="18" charset="0"/>
              </a:rPr>
              <a:t>H-1B beneficiaries CAN</a:t>
            </a:r>
            <a:br>
              <a:rPr lang="en-US" sz="1400" dirty="0">
                <a:solidFill>
                  <a:schemeClr val="tx2"/>
                </a:solidFill>
                <a:latin typeface="Times" panose="02020603060405020304" pitchFamily="18" charset="0"/>
              </a:rPr>
            </a:br>
            <a:r>
              <a:rPr lang="en-US" sz="1400" dirty="0">
                <a:solidFill>
                  <a:schemeClr val="tx2"/>
                </a:solidFill>
                <a:latin typeface="Times" panose="02020603060405020304" pitchFamily="18" charset="0"/>
              </a:rPr>
              <a:t>CHANGE  to a new employer SUBJECT TO RULES.</a:t>
            </a:r>
            <a:br>
              <a:rPr lang="en-US" sz="1400" dirty="0">
                <a:solidFill>
                  <a:schemeClr val="tx2"/>
                </a:solidFill>
                <a:latin typeface="Times" panose="02020603060405020304" pitchFamily="18" charset="0"/>
              </a:rPr>
            </a:br>
            <a:r>
              <a:rPr lang="en-US" sz="1400" dirty="0">
                <a:solidFill>
                  <a:schemeClr val="tx2"/>
                </a:solidFill>
                <a:latin typeface="Times" panose="02020603060405020304" pitchFamily="18" charset="0"/>
              </a:rPr>
              <a:t/>
            </a:r>
            <a:br>
              <a:rPr lang="en-US" sz="1400" dirty="0">
                <a:solidFill>
                  <a:schemeClr val="tx2"/>
                </a:solidFill>
                <a:latin typeface="Times" panose="02020603060405020304" pitchFamily="18" charset="0"/>
              </a:rPr>
            </a:br>
            <a:r>
              <a:rPr lang="en-US" sz="1400" dirty="0">
                <a:solidFill>
                  <a:schemeClr val="tx2"/>
                </a:solidFill>
                <a:latin typeface="Times" panose="02020603060405020304" pitchFamily="18" charset="0"/>
              </a:rPr>
              <a:t>The move can be immediate upon the filing of a</a:t>
            </a:r>
            <a:br>
              <a:rPr lang="en-US" sz="1400" dirty="0">
                <a:solidFill>
                  <a:schemeClr val="tx2"/>
                </a:solidFill>
                <a:latin typeface="Times" panose="02020603060405020304" pitchFamily="18" charset="0"/>
              </a:rPr>
            </a:br>
            <a:r>
              <a:rPr lang="en-US" sz="1400" dirty="0">
                <a:solidFill>
                  <a:schemeClr val="tx2"/>
                </a:solidFill>
                <a:latin typeface="Times" panose="02020603060405020304" pitchFamily="18" charset="0"/>
              </a:rPr>
              <a:t>new H-1B petition, for those in proper H-1B</a:t>
            </a:r>
            <a:br>
              <a:rPr lang="en-US" sz="1400" dirty="0">
                <a:solidFill>
                  <a:schemeClr val="tx2"/>
                </a:solidFill>
                <a:latin typeface="Times" panose="02020603060405020304" pitchFamily="18" charset="0"/>
              </a:rPr>
            </a:br>
            <a:r>
              <a:rPr lang="en-US" sz="1400" dirty="0">
                <a:solidFill>
                  <a:schemeClr val="tx2"/>
                </a:solidFill>
                <a:latin typeface="Times" panose="02020603060405020304" pitchFamily="18" charset="0"/>
              </a:rPr>
              <a:t>status</a:t>
            </a:r>
            <a:br>
              <a:rPr lang="en-US" sz="1400" dirty="0">
                <a:solidFill>
                  <a:schemeClr val="tx2"/>
                </a:solidFill>
                <a:latin typeface="Times" panose="02020603060405020304" pitchFamily="18" charset="0"/>
              </a:rPr>
            </a:br>
            <a:r>
              <a:rPr lang="en-US" sz="1400" dirty="0">
                <a:solidFill>
                  <a:schemeClr val="tx2"/>
                </a:solidFill>
                <a:latin typeface="Times" panose="02020603060405020304" pitchFamily="18" charset="0"/>
              </a:rPr>
              <a:t/>
            </a:r>
            <a:br>
              <a:rPr lang="en-US" sz="1400" dirty="0">
                <a:solidFill>
                  <a:schemeClr val="tx2"/>
                </a:solidFill>
                <a:latin typeface="Times" panose="02020603060405020304" pitchFamily="18" charset="0"/>
              </a:rPr>
            </a:br>
            <a:r>
              <a:rPr lang="en-US" sz="1400" dirty="0">
                <a:solidFill>
                  <a:schemeClr val="tx2"/>
                </a:solidFill>
                <a:latin typeface="Times" panose="02020603060405020304" pitchFamily="18" charset="0"/>
              </a:rPr>
              <a:t>The new petition must be “non-frivolous” and</a:t>
            </a:r>
            <a:br>
              <a:rPr lang="en-US" sz="1400" dirty="0">
                <a:solidFill>
                  <a:schemeClr val="tx2"/>
                </a:solidFill>
                <a:latin typeface="Times" panose="02020603060405020304" pitchFamily="18" charset="0"/>
              </a:rPr>
            </a:br>
            <a:r>
              <a:rPr lang="en-US" sz="1400" dirty="0">
                <a:solidFill>
                  <a:schemeClr val="tx2"/>
                </a:solidFill>
                <a:latin typeface="Times" panose="02020603060405020304" pitchFamily="18" charset="0"/>
              </a:rPr>
              <a:t>filed before the expiration of a current H-1B</a:t>
            </a:r>
            <a:br>
              <a:rPr lang="en-US" sz="1400" dirty="0">
                <a:solidFill>
                  <a:schemeClr val="tx2"/>
                </a:solidFill>
                <a:latin typeface="Times" panose="02020603060405020304" pitchFamily="18" charset="0"/>
              </a:rPr>
            </a:br>
            <a:r>
              <a:rPr lang="en-US" sz="1400" dirty="0">
                <a:solidFill>
                  <a:schemeClr val="tx2"/>
                </a:solidFill>
                <a:latin typeface="Times" panose="02020603060405020304" pitchFamily="18" charset="0"/>
              </a:rPr>
              <a:t/>
            </a:r>
            <a:br>
              <a:rPr lang="en-US" sz="1400" dirty="0">
                <a:solidFill>
                  <a:schemeClr val="tx2"/>
                </a:solidFill>
                <a:latin typeface="Times" panose="02020603060405020304" pitchFamily="18" charset="0"/>
              </a:rPr>
            </a:br>
            <a:r>
              <a:rPr lang="en-US" sz="1400" dirty="0">
                <a:solidFill>
                  <a:schemeClr val="tx2"/>
                </a:solidFill>
                <a:latin typeface="Times" panose="02020603060405020304" pitchFamily="18" charset="0"/>
              </a:rPr>
              <a:t>The total H-1B time remains 6 years of</a:t>
            </a:r>
            <a:br>
              <a:rPr lang="en-US" sz="1400" dirty="0">
                <a:solidFill>
                  <a:schemeClr val="tx2"/>
                </a:solidFill>
                <a:latin typeface="Times" panose="02020603060405020304" pitchFamily="18" charset="0"/>
              </a:rPr>
            </a:br>
            <a:r>
              <a:rPr lang="en-US" sz="1400" dirty="0">
                <a:solidFill>
                  <a:schemeClr val="tx2"/>
                </a:solidFill>
                <a:latin typeface="Times" panose="02020603060405020304" pitchFamily="18" charset="0"/>
              </a:rPr>
              <a:t>aggregate work with all employers</a:t>
            </a:r>
          </a:p>
        </p:txBody>
      </p:sp>
      <p:sp>
        <p:nvSpPr>
          <p:cNvPr id="3" name="Content Placeholder 2"/>
          <p:cNvSpPr>
            <a:spLocks noGrp="1"/>
          </p:cNvSpPr>
          <p:nvPr>
            <p:ph idx="1"/>
          </p:nvPr>
        </p:nvSpPr>
        <p:spPr>
          <a:xfrm>
            <a:off x="8129871" y="1552397"/>
            <a:ext cx="3610575" cy="3654082"/>
          </a:xfrm>
        </p:spPr>
        <p:txBody>
          <a:bodyPr vert="horz" lIns="91440" tIns="45720" rIns="91440" bIns="45720" rtlCol="0" anchor="ctr">
            <a:normAutofit/>
          </a:bodyPr>
          <a:lstStyle/>
          <a:p>
            <a:pPr marL="0" indent="0">
              <a:buNone/>
            </a:pPr>
            <a:endParaRPr lang="en-US" sz="3200" cap="all" dirty="0">
              <a:solidFill>
                <a:schemeClr val="accent2"/>
              </a:solidFill>
            </a:endParaRPr>
          </a:p>
        </p:txBody>
      </p:sp>
      <p:sp>
        <p:nvSpPr>
          <p:cNvPr id="19" name="Rectangle 18">
            <a:extLst>
              <a:ext uri="{FF2B5EF4-FFF2-40B4-BE49-F238E27FC236}">
                <a16:creationId xmlns:a16="http://schemas.microsoft.com/office/drawing/2014/main" id="{BFCF7016-AC99-433F-B943-24C3736E060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0"/>
            <a:ext cx="7579574" cy="64361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A03737D1-A930-4E3E-9160-3CD4AEC72AB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871" y="453642"/>
            <a:ext cx="3615596" cy="645113"/>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2">
            <a:extLst>
              <a:ext uri="{FF2B5EF4-FFF2-40B4-BE49-F238E27FC236}">
                <a16:creationId xmlns:a16="http://schemas.microsoft.com/office/drawing/2014/main" id="{F71CFF33-010E-4E26-A285-83B18298235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5707627"/>
            <a:ext cx="11293913" cy="649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5092775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018A306-443B-4844-9884-D3E2C3B3717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3F430D2A-93AA-410C-B1BB-98FEA299077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9A0EF52A-1A39-47D8-AA03-47A1C47BE33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896DE2E2-8696-47C1-8B42-A04B409BCF6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7" name="Rectangle 16">
            <a:extLst>
              <a:ext uri="{FF2B5EF4-FFF2-40B4-BE49-F238E27FC236}">
                <a16:creationId xmlns:a16="http://schemas.microsoft.com/office/drawing/2014/main" id="{9DD60C94-0C9C-47B7-BE88-045235ACCC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46533" y="1552397"/>
            <a:ext cx="7231784" cy="3654081"/>
          </a:xfrm>
        </p:spPr>
        <p:txBody>
          <a:bodyPr vert="horz" lIns="91440" tIns="45720" rIns="91440" bIns="45720" rtlCol="0" anchor="ctr">
            <a:normAutofit/>
          </a:bodyPr>
          <a:lstStyle/>
          <a:p>
            <a:r>
              <a:rPr lang="en-US" sz="3600" dirty="0">
                <a:solidFill>
                  <a:schemeClr val="tx2"/>
                </a:solidFill>
                <a:latin typeface="Times" panose="02020603060405020304" pitchFamily="18" charset="0"/>
              </a:rPr>
              <a:t>ADJUSTMENT OF STATUS (AOS)</a:t>
            </a:r>
            <a:r>
              <a:rPr lang="en-US" sz="1400" dirty="0">
                <a:solidFill>
                  <a:srgbClr val="202124"/>
                </a:solidFill>
                <a:latin typeface="Times" panose="02020603060405020304" pitchFamily="18" charset="0"/>
              </a:rPr>
              <a:t/>
            </a:r>
            <a:br>
              <a:rPr lang="en-US" sz="1400" dirty="0">
                <a:solidFill>
                  <a:srgbClr val="202124"/>
                </a:solidFill>
                <a:latin typeface="Times" panose="02020603060405020304" pitchFamily="18" charset="0"/>
              </a:rPr>
            </a:br>
            <a:r>
              <a:rPr lang="en-US" sz="1400" dirty="0">
                <a:solidFill>
                  <a:srgbClr val="202124"/>
                </a:solidFill>
                <a:latin typeface="Times" panose="02020603060405020304" pitchFamily="18" charset="0"/>
              </a:rPr>
              <a:t/>
            </a:r>
            <a:br>
              <a:rPr lang="en-US" sz="1400" dirty="0">
                <a:solidFill>
                  <a:srgbClr val="202124"/>
                </a:solidFill>
                <a:latin typeface="Times" panose="02020603060405020304" pitchFamily="18" charset="0"/>
              </a:rPr>
            </a:br>
            <a:r>
              <a:rPr lang="en-US" sz="1400" dirty="0">
                <a:solidFill>
                  <a:srgbClr val="202124"/>
                </a:solidFill>
                <a:latin typeface="Times" panose="02020603060405020304" pitchFamily="18" charset="0"/>
              </a:rPr>
              <a:t>A</a:t>
            </a:r>
            <a:r>
              <a:rPr lang="en-US" sz="1400" dirty="0">
                <a:solidFill>
                  <a:srgbClr val="000000"/>
                </a:solidFill>
                <a:latin typeface="Times" panose="02020603060405020304" pitchFamily="18" charset="0"/>
              </a:rPr>
              <a:t>djustment of status is the Pathway to permanent residency for people who are applying from within the United States.  </a:t>
            </a:r>
            <a:r>
              <a:rPr lang="en-US" sz="1400" dirty="0">
                <a:solidFill>
                  <a:srgbClr val="202124"/>
                </a:solidFill>
                <a:latin typeface="Times" panose="02020603060405020304" pitchFamily="18" charset="0"/>
              </a:rPr>
              <a:t>AOS is usually dependent on primary applications. To go through, applicants need to prove they are admissible. this includes;</a:t>
            </a:r>
            <a:br>
              <a:rPr lang="en-US" sz="1400" dirty="0">
                <a:solidFill>
                  <a:srgbClr val="202124"/>
                </a:solidFill>
                <a:latin typeface="Times" panose="02020603060405020304" pitchFamily="18" charset="0"/>
              </a:rPr>
            </a:br>
            <a:r>
              <a:rPr lang="en-US" sz="1400" dirty="0">
                <a:solidFill>
                  <a:srgbClr val="202124"/>
                </a:solidFill>
                <a:latin typeface="Times" panose="02020603060405020304" pitchFamily="18" charset="0"/>
              </a:rPr>
              <a:t/>
            </a:r>
            <a:br>
              <a:rPr lang="en-US" sz="1400" dirty="0">
                <a:solidFill>
                  <a:srgbClr val="202124"/>
                </a:solidFill>
                <a:latin typeface="Times" panose="02020603060405020304" pitchFamily="18" charset="0"/>
              </a:rPr>
            </a:br>
            <a:r>
              <a:rPr lang="en-US" sz="1400" dirty="0">
                <a:solidFill>
                  <a:srgbClr val="202124"/>
                </a:solidFill>
                <a:latin typeface="Times" panose="02020603060405020304" pitchFamily="18" charset="0"/>
              </a:rPr>
              <a:t>Not a member of a terrorist or communist group</a:t>
            </a:r>
            <a:br>
              <a:rPr lang="en-US" sz="1400" dirty="0">
                <a:solidFill>
                  <a:srgbClr val="202124"/>
                </a:solidFill>
                <a:latin typeface="Times" panose="02020603060405020304" pitchFamily="18" charset="0"/>
              </a:rPr>
            </a:br>
            <a:r>
              <a:rPr lang="en-US" sz="1400" dirty="0">
                <a:solidFill>
                  <a:srgbClr val="202124"/>
                </a:solidFill>
                <a:latin typeface="Times" panose="02020603060405020304" pitchFamily="18" charset="0"/>
              </a:rPr>
              <a:t>No communicable disease or harmful mental impairment.</a:t>
            </a:r>
            <a:br>
              <a:rPr lang="en-US" sz="1400" dirty="0">
                <a:solidFill>
                  <a:srgbClr val="202124"/>
                </a:solidFill>
                <a:latin typeface="Times" panose="02020603060405020304" pitchFamily="18" charset="0"/>
              </a:rPr>
            </a:br>
            <a:r>
              <a:rPr lang="en-US" sz="1400" dirty="0">
                <a:solidFill>
                  <a:srgbClr val="202124"/>
                </a:solidFill>
                <a:latin typeface="Times" panose="02020603060405020304" pitchFamily="18" charset="0"/>
              </a:rPr>
              <a:t>No Criminal record after biometrics</a:t>
            </a:r>
            <a:br>
              <a:rPr lang="en-US" sz="1400" dirty="0">
                <a:solidFill>
                  <a:srgbClr val="202124"/>
                </a:solidFill>
                <a:latin typeface="Times" panose="02020603060405020304" pitchFamily="18" charset="0"/>
              </a:rPr>
            </a:br>
            <a:r>
              <a:rPr lang="en-US" sz="1400" dirty="0">
                <a:solidFill>
                  <a:srgbClr val="202124"/>
                </a:solidFill>
                <a:latin typeface="Times" panose="02020603060405020304" pitchFamily="18" charset="0"/>
              </a:rPr>
              <a:t>No past uscis violation or fraud.</a:t>
            </a:r>
            <a:br>
              <a:rPr lang="en-US" sz="1400" dirty="0">
                <a:solidFill>
                  <a:srgbClr val="202124"/>
                </a:solidFill>
                <a:latin typeface="Times" panose="02020603060405020304" pitchFamily="18" charset="0"/>
              </a:rPr>
            </a:br>
            <a:r>
              <a:rPr lang="en-US" sz="1400" dirty="0">
                <a:solidFill>
                  <a:srgbClr val="202124"/>
                </a:solidFill>
                <a:latin typeface="Times" panose="02020603060405020304" pitchFamily="18" charset="0"/>
              </a:rPr>
              <a:t>No public charge.</a:t>
            </a:r>
            <a:br>
              <a:rPr lang="en-US" sz="1400" dirty="0">
                <a:solidFill>
                  <a:srgbClr val="202124"/>
                </a:solidFill>
                <a:latin typeface="Times" panose="02020603060405020304" pitchFamily="18" charset="0"/>
              </a:rPr>
            </a:br>
            <a:r>
              <a:rPr lang="en-US" sz="1400" dirty="0">
                <a:solidFill>
                  <a:srgbClr val="202124"/>
                </a:solidFill>
                <a:latin typeface="Times" panose="02020603060405020304" pitchFamily="18" charset="0"/>
              </a:rPr>
              <a:t>No Claim to us citizen</a:t>
            </a:r>
            <a:endParaRPr lang="en-US" sz="1400" dirty="0">
              <a:solidFill>
                <a:schemeClr val="tx2"/>
              </a:solidFill>
              <a:latin typeface="Times" panose="02020603060405020304" pitchFamily="18" charset="0"/>
            </a:endParaRPr>
          </a:p>
        </p:txBody>
      </p:sp>
      <p:sp>
        <p:nvSpPr>
          <p:cNvPr id="3" name="Content Placeholder 2"/>
          <p:cNvSpPr>
            <a:spLocks noGrp="1"/>
          </p:cNvSpPr>
          <p:nvPr>
            <p:ph idx="1"/>
          </p:nvPr>
        </p:nvSpPr>
        <p:spPr>
          <a:xfrm>
            <a:off x="8129871" y="1552397"/>
            <a:ext cx="3610575" cy="3654082"/>
          </a:xfrm>
        </p:spPr>
        <p:txBody>
          <a:bodyPr vert="horz" lIns="91440" tIns="45720" rIns="91440" bIns="45720" rtlCol="0" anchor="ctr">
            <a:normAutofit/>
          </a:bodyPr>
          <a:lstStyle/>
          <a:p>
            <a:pPr marL="0" indent="0">
              <a:buNone/>
            </a:pPr>
            <a:endParaRPr lang="en-US" sz="3200" cap="all" dirty="0">
              <a:solidFill>
                <a:schemeClr val="accent2"/>
              </a:solidFill>
            </a:endParaRPr>
          </a:p>
        </p:txBody>
      </p:sp>
      <p:sp>
        <p:nvSpPr>
          <p:cNvPr id="19" name="Rectangle 18">
            <a:extLst>
              <a:ext uri="{FF2B5EF4-FFF2-40B4-BE49-F238E27FC236}">
                <a16:creationId xmlns:a16="http://schemas.microsoft.com/office/drawing/2014/main" id="{BFCF7016-AC99-433F-B943-24C3736E060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0"/>
            <a:ext cx="7579574" cy="64361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A03737D1-A930-4E3E-9160-3CD4AEC72AB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871" y="453642"/>
            <a:ext cx="3615596" cy="645113"/>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2">
            <a:extLst>
              <a:ext uri="{FF2B5EF4-FFF2-40B4-BE49-F238E27FC236}">
                <a16:creationId xmlns:a16="http://schemas.microsoft.com/office/drawing/2014/main" id="{F71CFF33-010E-4E26-A285-83B18298235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5707627"/>
            <a:ext cx="11293913" cy="649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2663494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373F125-DEF3-41D6-9918-AB21A2ACC3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1E9F226-EB6E-48C9-ADDA-636DE4BF4EB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581" y="485678"/>
            <a:ext cx="4174743" cy="58887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59157" y="1113764"/>
            <a:ext cx="3269749" cy="4624327"/>
          </a:xfrm>
        </p:spPr>
        <p:txBody>
          <a:bodyPr anchor="ctr">
            <a:normAutofit/>
          </a:bodyPr>
          <a:lstStyle/>
          <a:p>
            <a:r>
              <a:rPr lang="en-US" sz="3200">
                <a:solidFill>
                  <a:srgbClr val="FFFFFF"/>
                </a:solidFill>
              </a:rPr>
              <a:t>Contents</a:t>
            </a:r>
          </a:p>
        </p:txBody>
      </p:sp>
      <p:sp>
        <p:nvSpPr>
          <p:cNvPr id="3" name="Content Placeholder 2"/>
          <p:cNvSpPr>
            <a:spLocks noGrp="1"/>
          </p:cNvSpPr>
          <p:nvPr>
            <p:ph type="body" idx="1"/>
          </p:nvPr>
        </p:nvSpPr>
        <p:spPr>
          <a:xfrm>
            <a:off x="5155905" y="1113764"/>
            <a:ext cx="6108179" cy="4624327"/>
          </a:xfrm>
        </p:spPr>
        <p:txBody>
          <a:bodyPr anchor="ctr">
            <a:normAutofit/>
          </a:bodyPr>
          <a:lstStyle/>
          <a:p>
            <a:endParaRPr lang="en-US" dirty="0"/>
          </a:p>
          <a:p>
            <a:endParaRPr lang="en-US" dirty="0"/>
          </a:p>
          <a:p>
            <a:r>
              <a:rPr lang="en-US" dirty="0">
                <a:latin typeface="Times" panose="02020603060405020304" pitchFamily="18" charset="0"/>
              </a:rPr>
              <a:t>Immigration Basics for F-1 and J-1 Students</a:t>
            </a:r>
          </a:p>
          <a:p>
            <a:pPr marL="306000" marR="0" lvl="0" indent="-306000" algn="l" defTabSz="457200" rtl="0" eaLnBrk="1" fontAlgn="auto" latinLnBrk="0" hangingPunct="1">
              <a:lnSpc>
                <a:spcPct val="100000"/>
              </a:lnSpc>
              <a:spcBef>
                <a:spcPct val="20000"/>
              </a:spcBef>
              <a:spcAft>
                <a:spcPts val="600"/>
              </a:spcAft>
              <a:buClr>
                <a:srgbClr val="ED8428"/>
              </a:buClr>
              <a:buSzPct val="92000"/>
              <a:buFont typeface="Wingdings 2" panose="05020102010507070707" pitchFamily="18" charset="2"/>
              <a:buChar char=""/>
              <a:tabLst/>
              <a:defRPr/>
            </a:pPr>
            <a:r>
              <a:rPr kumimoji="0" lang="en-US" sz="1800" b="0" i="0" u="none" strike="noStrike" kern="1200" cap="none" spc="0" normalizeH="0" baseline="0" noProof="0" dirty="0">
                <a:ln>
                  <a:noFill/>
                </a:ln>
                <a:solidFill>
                  <a:srgbClr val="3D3D3D"/>
                </a:solidFill>
                <a:effectLst/>
                <a:uLnTx/>
                <a:uFillTx/>
                <a:latin typeface="Times" panose="02020603060405020304" pitchFamily="18" charset="0"/>
              </a:rPr>
              <a:t>Maintaining F-1 &amp; J1 status</a:t>
            </a:r>
            <a:endParaRPr lang="en-US" dirty="0">
              <a:latin typeface="Times" panose="02020603060405020304" pitchFamily="18" charset="0"/>
            </a:endParaRPr>
          </a:p>
          <a:p>
            <a:r>
              <a:rPr lang="en-US" dirty="0">
                <a:latin typeface="Times" panose="02020603060405020304" pitchFamily="18" charset="0"/>
              </a:rPr>
              <a:t>Transitioning from F-1 to OPT &amp; H-1B</a:t>
            </a:r>
          </a:p>
          <a:p>
            <a:r>
              <a:rPr lang="en-US" dirty="0">
                <a:latin typeface="Times" panose="02020603060405020304" pitchFamily="18" charset="0"/>
              </a:rPr>
              <a:t>Understanding the H-1B Cap</a:t>
            </a:r>
          </a:p>
          <a:p>
            <a:r>
              <a:rPr lang="en-US" dirty="0">
                <a:latin typeface="Times" panose="02020603060405020304" pitchFamily="18" charset="0"/>
              </a:rPr>
              <a:t>Adjustment of Status- Family Based</a:t>
            </a:r>
          </a:p>
          <a:p>
            <a:pPr lvl="0">
              <a:buClr>
                <a:srgbClr val="ED8428"/>
              </a:buClr>
            </a:pPr>
            <a:r>
              <a:rPr lang="en-US" dirty="0">
                <a:solidFill>
                  <a:srgbClr val="3D3D3D"/>
                </a:solidFill>
                <a:latin typeface="Times" panose="02020603060405020304" pitchFamily="18" charset="0"/>
              </a:rPr>
              <a:t>EB-2 – National Interest Waiver.</a:t>
            </a:r>
            <a:endParaRPr lang="en-US" dirty="0">
              <a:latin typeface="Times" panose="02020603060405020304" pitchFamily="18" charset="0"/>
            </a:endParaRPr>
          </a:p>
          <a:p>
            <a:r>
              <a:rPr lang="en-US" dirty="0">
                <a:latin typeface="Times" panose="02020603060405020304" pitchFamily="18" charset="0"/>
              </a:rPr>
              <a:t>Asylum –Past Persecution, Future Persecution</a:t>
            </a:r>
          </a:p>
          <a:p>
            <a:r>
              <a:rPr lang="en-US" dirty="0">
                <a:latin typeface="Times" panose="02020603060405020304" pitchFamily="18" charset="0"/>
              </a:rPr>
              <a:t>Other Humanitarian Grounds.</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591836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018A306-443B-4844-9884-D3E2C3B3717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3F430D2A-93AA-410C-B1BB-98FEA299077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9A0EF52A-1A39-47D8-AA03-47A1C47BE33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896DE2E2-8696-47C1-8B42-A04B409BCF6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7" name="Rectangle 16">
            <a:extLst>
              <a:ext uri="{FF2B5EF4-FFF2-40B4-BE49-F238E27FC236}">
                <a16:creationId xmlns:a16="http://schemas.microsoft.com/office/drawing/2014/main" id="{9DD60C94-0C9C-47B7-BE88-045235ACCC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46533" y="1552397"/>
            <a:ext cx="7231784" cy="3654081"/>
          </a:xfrm>
        </p:spPr>
        <p:txBody>
          <a:bodyPr vert="horz" lIns="91440" tIns="45720" rIns="91440" bIns="45720" rtlCol="0" anchor="ctr">
            <a:normAutofit/>
          </a:bodyPr>
          <a:lstStyle/>
          <a:p>
            <a:r>
              <a:rPr lang="en-US" sz="1600" dirty="0">
                <a:solidFill>
                  <a:srgbClr val="202124"/>
                </a:solidFill>
                <a:latin typeface="Times" panose="02020603060405020304" pitchFamily="18" charset="0"/>
                <a:ea typeface="Verdana" pitchFamily="34" charset="0"/>
              </a:rPr>
              <a:t>Immediate relatives of a U.S. citizen and permanent residents — including spouses, children under 21, and parents of citizens over 21 </a:t>
            </a:r>
            <a:br>
              <a:rPr lang="en-US" sz="1600" dirty="0">
                <a:solidFill>
                  <a:srgbClr val="202124"/>
                </a:solidFill>
                <a:latin typeface="Times" panose="02020603060405020304" pitchFamily="18" charset="0"/>
                <a:ea typeface="Verdana" pitchFamily="34" charset="0"/>
              </a:rPr>
            </a:br>
            <a:r>
              <a:rPr lang="en-US" sz="1600" dirty="0">
                <a:solidFill>
                  <a:srgbClr val="202124"/>
                </a:solidFill>
                <a:latin typeface="Times" panose="02020603060405020304" pitchFamily="18" charset="0"/>
                <a:ea typeface="Verdana" pitchFamily="34" charset="0"/>
              </a:rPr>
              <a:t/>
            </a:r>
            <a:br>
              <a:rPr lang="en-US" sz="1600" dirty="0">
                <a:solidFill>
                  <a:srgbClr val="202124"/>
                </a:solidFill>
                <a:latin typeface="Times" panose="02020603060405020304" pitchFamily="18" charset="0"/>
                <a:ea typeface="Verdana" pitchFamily="34" charset="0"/>
              </a:rPr>
            </a:br>
            <a:r>
              <a:rPr lang="en-US" sz="1600" dirty="0">
                <a:solidFill>
                  <a:schemeClr val="tx2"/>
                </a:solidFill>
                <a:latin typeface="Times" panose="02020603060405020304" pitchFamily="18" charset="0"/>
                <a:ea typeface="Verdana" pitchFamily="34" charset="0"/>
              </a:rPr>
              <a:t>STUDENTS</a:t>
            </a:r>
            <a:br>
              <a:rPr lang="en-US" sz="1600" dirty="0">
                <a:solidFill>
                  <a:schemeClr val="tx2"/>
                </a:solidFill>
                <a:latin typeface="Times" panose="02020603060405020304" pitchFamily="18" charset="0"/>
                <a:ea typeface="Verdana" pitchFamily="34" charset="0"/>
              </a:rPr>
            </a:br>
            <a:r>
              <a:rPr lang="en-US" sz="1600" dirty="0">
                <a:solidFill>
                  <a:schemeClr val="tx2"/>
                </a:solidFill>
                <a:latin typeface="Times" panose="02020603060405020304" pitchFamily="18" charset="0"/>
                <a:ea typeface="Verdana" pitchFamily="34" charset="0"/>
              </a:rPr>
              <a:t/>
            </a:r>
            <a:br>
              <a:rPr lang="en-US" sz="1600" dirty="0">
                <a:solidFill>
                  <a:schemeClr val="tx2"/>
                </a:solidFill>
                <a:latin typeface="Times" panose="02020603060405020304" pitchFamily="18" charset="0"/>
                <a:ea typeface="Verdana" pitchFamily="34" charset="0"/>
              </a:rPr>
            </a:br>
            <a:r>
              <a:rPr lang="en-US" sz="1600" dirty="0">
                <a:solidFill>
                  <a:schemeClr val="tx2"/>
                </a:solidFill>
                <a:latin typeface="Times" panose="02020603060405020304" pitchFamily="18" charset="0"/>
                <a:ea typeface="Verdana" pitchFamily="34" charset="0"/>
              </a:rPr>
              <a:t>VISITORS  </a:t>
            </a:r>
            <a:br>
              <a:rPr lang="en-US" sz="1600" dirty="0">
                <a:solidFill>
                  <a:schemeClr val="tx2"/>
                </a:solidFill>
                <a:latin typeface="Times" panose="02020603060405020304" pitchFamily="18" charset="0"/>
                <a:ea typeface="Verdana" pitchFamily="34" charset="0"/>
              </a:rPr>
            </a:br>
            <a:r>
              <a:rPr lang="en-US" sz="1600" dirty="0">
                <a:solidFill>
                  <a:schemeClr val="tx2"/>
                </a:solidFill>
                <a:latin typeface="Times" panose="02020603060405020304" pitchFamily="18" charset="0"/>
                <a:ea typeface="Verdana" pitchFamily="34" charset="0"/>
              </a:rPr>
              <a:t/>
            </a:r>
            <a:br>
              <a:rPr lang="en-US" sz="1600" dirty="0">
                <a:solidFill>
                  <a:schemeClr val="tx2"/>
                </a:solidFill>
                <a:latin typeface="Times" panose="02020603060405020304" pitchFamily="18" charset="0"/>
                <a:ea typeface="Verdana" pitchFamily="34" charset="0"/>
              </a:rPr>
            </a:br>
            <a:r>
              <a:rPr lang="en-US" sz="1600" dirty="0">
                <a:solidFill>
                  <a:schemeClr val="tx2"/>
                </a:solidFill>
                <a:latin typeface="Times" panose="02020603060405020304" pitchFamily="18" charset="0"/>
                <a:ea typeface="Verdana" pitchFamily="34" charset="0"/>
              </a:rPr>
              <a:t>ASYLEES</a:t>
            </a:r>
            <a:br>
              <a:rPr lang="en-US" sz="1600" dirty="0">
                <a:solidFill>
                  <a:schemeClr val="tx2"/>
                </a:solidFill>
                <a:latin typeface="Times" panose="02020603060405020304" pitchFamily="18" charset="0"/>
                <a:ea typeface="Verdana" pitchFamily="34" charset="0"/>
              </a:rPr>
            </a:br>
            <a:r>
              <a:rPr lang="en-US" sz="1600" dirty="0">
                <a:solidFill>
                  <a:schemeClr val="tx2"/>
                </a:solidFill>
                <a:latin typeface="Times" panose="02020603060405020304" pitchFamily="18" charset="0"/>
                <a:ea typeface="Verdana" pitchFamily="34" charset="0"/>
              </a:rPr>
              <a:t/>
            </a:r>
            <a:br>
              <a:rPr lang="en-US" sz="1600" dirty="0">
                <a:solidFill>
                  <a:schemeClr val="tx2"/>
                </a:solidFill>
                <a:latin typeface="Times" panose="02020603060405020304" pitchFamily="18" charset="0"/>
                <a:ea typeface="Verdana" pitchFamily="34" charset="0"/>
              </a:rPr>
            </a:br>
            <a:r>
              <a:rPr lang="en-US" sz="1600" dirty="0">
                <a:solidFill>
                  <a:schemeClr val="tx2"/>
                </a:solidFill>
                <a:latin typeface="Times" panose="02020603060405020304" pitchFamily="18" charset="0"/>
                <a:ea typeface="Verdana" pitchFamily="34" charset="0"/>
              </a:rPr>
              <a:t>Business visa holders </a:t>
            </a:r>
            <a:r>
              <a:rPr lang="en-US" sz="1600" dirty="0">
                <a:solidFill>
                  <a:srgbClr val="202124"/>
                </a:solidFill>
                <a:latin typeface="Times" panose="02020603060405020304" pitchFamily="18" charset="0"/>
                <a:ea typeface="Verdana" pitchFamily="34" charset="0"/>
              </a:rPr>
              <a:t/>
            </a:r>
            <a:br>
              <a:rPr lang="en-US" sz="1600" dirty="0">
                <a:solidFill>
                  <a:srgbClr val="202124"/>
                </a:solidFill>
                <a:latin typeface="Times" panose="02020603060405020304" pitchFamily="18" charset="0"/>
                <a:ea typeface="Verdana" pitchFamily="34" charset="0"/>
              </a:rPr>
            </a:br>
            <a:r>
              <a:rPr lang="en-US" sz="1600" dirty="0">
                <a:solidFill>
                  <a:srgbClr val="202124"/>
                </a:solidFill>
                <a:latin typeface="Times" panose="02020603060405020304" pitchFamily="18" charset="0"/>
                <a:ea typeface="Verdana" pitchFamily="34" charset="0"/>
              </a:rPr>
              <a:t/>
            </a:r>
            <a:br>
              <a:rPr lang="en-US" sz="1600" dirty="0">
                <a:solidFill>
                  <a:srgbClr val="202124"/>
                </a:solidFill>
                <a:latin typeface="Times" panose="02020603060405020304" pitchFamily="18" charset="0"/>
                <a:ea typeface="Verdana" pitchFamily="34" charset="0"/>
              </a:rPr>
            </a:br>
            <a:r>
              <a:rPr lang="en-US" sz="1600" dirty="0">
                <a:solidFill>
                  <a:srgbClr val="202124"/>
                </a:solidFill>
                <a:latin typeface="Times" panose="02020603060405020304" pitchFamily="18" charset="0"/>
                <a:ea typeface="Verdana" pitchFamily="34" charset="0"/>
              </a:rPr>
              <a:t>Employees  and several other visa categories</a:t>
            </a:r>
            <a:r>
              <a:rPr lang="en-US" sz="1400" dirty="0">
                <a:solidFill>
                  <a:srgbClr val="202124"/>
                </a:solidFill>
                <a:latin typeface="Roboto"/>
              </a:rPr>
              <a:t/>
            </a:r>
            <a:br>
              <a:rPr lang="en-US" sz="1400" dirty="0">
                <a:solidFill>
                  <a:srgbClr val="202124"/>
                </a:solidFill>
                <a:latin typeface="Roboto"/>
              </a:rPr>
            </a:br>
            <a:endParaRPr lang="en-US" sz="1400" dirty="0">
              <a:solidFill>
                <a:schemeClr val="tx2"/>
              </a:solidFill>
            </a:endParaRPr>
          </a:p>
        </p:txBody>
      </p:sp>
      <p:sp>
        <p:nvSpPr>
          <p:cNvPr id="3" name="Content Placeholder 2"/>
          <p:cNvSpPr>
            <a:spLocks noGrp="1"/>
          </p:cNvSpPr>
          <p:nvPr>
            <p:ph idx="1"/>
          </p:nvPr>
        </p:nvSpPr>
        <p:spPr>
          <a:xfrm>
            <a:off x="8129871" y="1552397"/>
            <a:ext cx="3610575" cy="3654082"/>
          </a:xfrm>
        </p:spPr>
        <p:txBody>
          <a:bodyPr vert="horz" lIns="91440" tIns="45720" rIns="91440" bIns="45720" rtlCol="0" anchor="ctr">
            <a:normAutofit/>
          </a:bodyPr>
          <a:lstStyle/>
          <a:p>
            <a:pPr marL="0" indent="0">
              <a:buNone/>
            </a:pPr>
            <a:r>
              <a:rPr lang="en-US" sz="3200" cap="all" dirty="0">
                <a:solidFill>
                  <a:schemeClr val="accent2"/>
                </a:solidFill>
              </a:rPr>
              <a:t>WHO IS ELIGIBLE FOR ADJUSTMENT OF STATUS?</a:t>
            </a:r>
          </a:p>
        </p:txBody>
      </p:sp>
      <p:sp>
        <p:nvSpPr>
          <p:cNvPr id="19" name="Rectangle 18">
            <a:extLst>
              <a:ext uri="{FF2B5EF4-FFF2-40B4-BE49-F238E27FC236}">
                <a16:creationId xmlns:a16="http://schemas.microsoft.com/office/drawing/2014/main" id="{BFCF7016-AC99-433F-B943-24C3736E060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0"/>
            <a:ext cx="7579574" cy="64361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A03737D1-A930-4E3E-9160-3CD4AEC72AB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871" y="453642"/>
            <a:ext cx="3615596" cy="645113"/>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2">
            <a:extLst>
              <a:ext uri="{FF2B5EF4-FFF2-40B4-BE49-F238E27FC236}">
                <a16:creationId xmlns:a16="http://schemas.microsoft.com/office/drawing/2014/main" id="{F71CFF33-010E-4E26-A285-83B18298235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5707627"/>
            <a:ext cx="11293913" cy="649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2205922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018A306-443B-4844-9884-D3E2C3B3717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3F430D2A-93AA-410C-B1BB-98FEA299077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9A0EF52A-1A39-47D8-AA03-47A1C47BE33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896DE2E2-8696-47C1-8B42-A04B409BCF6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7" name="Rectangle 16">
            <a:extLst>
              <a:ext uri="{FF2B5EF4-FFF2-40B4-BE49-F238E27FC236}">
                <a16:creationId xmlns:a16="http://schemas.microsoft.com/office/drawing/2014/main" id="{9DD60C94-0C9C-47B7-BE88-045235ACCC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46533" y="1552397"/>
            <a:ext cx="7231784" cy="3654081"/>
          </a:xfrm>
        </p:spPr>
        <p:txBody>
          <a:bodyPr vert="horz" lIns="91440" tIns="45720" rIns="91440" bIns="45720" rtlCol="0" anchor="ctr">
            <a:normAutofit fontScale="90000"/>
          </a:bodyPr>
          <a:lstStyle/>
          <a:p>
            <a:pPr fontAlgn="base"/>
            <a:r>
              <a:rPr lang="en-US" sz="1400" b="1" dirty="0">
                <a:latin typeface="Merriweather"/>
              </a:rPr>
              <a:t>Green Card Through Family</a:t>
            </a:r>
            <a:br>
              <a:rPr lang="en-US" sz="1400" b="1" dirty="0">
                <a:latin typeface="Merriweather"/>
              </a:rPr>
            </a:br>
            <a:r>
              <a:rPr lang="en-US" sz="1400" dirty="0">
                <a:solidFill>
                  <a:srgbClr val="000000"/>
                </a:solidFill>
                <a:latin typeface="Times" panose="02020603060405020304" pitchFamily="18" charset="0"/>
              </a:rPr>
              <a:t>You may apply for adjustment of status if you have Relatives of current U.S. citizens  or green card holders Including </a:t>
            </a:r>
            <a:br>
              <a:rPr lang="en-US" sz="1400" dirty="0">
                <a:solidFill>
                  <a:srgbClr val="000000"/>
                </a:solidFill>
                <a:latin typeface="Times" panose="02020603060405020304" pitchFamily="18" charset="0"/>
              </a:rPr>
            </a:br>
            <a:r>
              <a:rPr lang="en-US" sz="1400" dirty="0">
                <a:solidFill>
                  <a:srgbClr val="000000"/>
                </a:solidFill>
                <a:latin typeface="Times" panose="02020603060405020304" pitchFamily="18" charset="0"/>
              </a:rPr>
              <a:t/>
            </a:r>
            <a:br>
              <a:rPr lang="en-US" sz="1400" dirty="0">
                <a:solidFill>
                  <a:srgbClr val="000000"/>
                </a:solidFill>
                <a:latin typeface="Times" panose="02020603060405020304" pitchFamily="18" charset="0"/>
              </a:rPr>
            </a:br>
            <a:r>
              <a:rPr lang="en-US" sz="1400" dirty="0">
                <a:solidFill>
                  <a:srgbClr val="000000"/>
                </a:solidFill>
                <a:latin typeface="Times" panose="02020603060405020304" pitchFamily="18" charset="0"/>
              </a:rPr>
              <a:t>Immediate relatives of U.S. citizens (spouse, unmarried child under age 21, parent of U.S. citizen who is at least 21 years old) </a:t>
            </a:r>
            <a:br>
              <a:rPr lang="en-US" sz="1400" dirty="0">
                <a:solidFill>
                  <a:srgbClr val="000000"/>
                </a:solidFill>
                <a:latin typeface="Times" panose="02020603060405020304" pitchFamily="18" charset="0"/>
              </a:rPr>
            </a:br>
            <a:r>
              <a:rPr lang="en-US" sz="1400" dirty="0">
                <a:solidFill>
                  <a:srgbClr val="000000"/>
                </a:solidFill>
                <a:latin typeface="Times" panose="02020603060405020304" pitchFamily="18" charset="0"/>
              </a:rPr>
              <a:t/>
            </a:r>
            <a:br>
              <a:rPr lang="en-US" sz="1400" dirty="0">
                <a:solidFill>
                  <a:srgbClr val="000000"/>
                </a:solidFill>
                <a:latin typeface="Times" panose="02020603060405020304" pitchFamily="18" charset="0"/>
              </a:rPr>
            </a:br>
            <a:r>
              <a:rPr lang="en-US" sz="1400" dirty="0">
                <a:solidFill>
                  <a:srgbClr val="000000"/>
                </a:solidFill>
                <a:latin typeface="Times" panose="02020603060405020304" pitchFamily="18" charset="0"/>
              </a:rPr>
              <a:t>BROTHER OR SISTER  of a U.S. citizen</a:t>
            </a:r>
            <a:br>
              <a:rPr lang="en-US" sz="1400" dirty="0">
                <a:solidFill>
                  <a:srgbClr val="000000"/>
                </a:solidFill>
                <a:latin typeface="Times" panose="02020603060405020304" pitchFamily="18" charset="0"/>
              </a:rPr>
            </a:br>
            <a:r>
              <a:rPr lang="en-US" sz="1400" dirty="0">
                <a:solidFill>
                  <a:srgbClr val="000000"/>
                </a:solidFill>
                <a:latin typeface="Times" panose="02020603060405020304" pitchFamily="18" charset="0"/>
              </a:rPr>
              <a:t/>
            </a:r>
            <a:br>
              <a:rPr lang="en-US" sz="1400" dirty="0">
                <a:solidFill>
                  <a:srgbClr val="000000"/>
                </a:solidFill>
                <a:latin typeface="Times" panose="02020603060405020304" pitchFamily="18" charset="0"/>
              </a:rPr>
            </a:br>
            <a:r>
              <a:rPr lang="en-US" sz="1400" dirty="0">
                <a:solidFill>
                  <a:srgbClr val="000000"/>
                </a:solidFill>
                <a:latin typeface="Times" panose="02020603060405020304" pitchFamily="18" charset="0"/>
              </a:rPr>
              <a:t/>
            </a:r>
            <a:br>
              <a:rPr lang="en-US" sz="1400" dirty="0">
                <a:solidFill>
                  <a:srgbClr val="000000"/>
                </a:solidFill>
                <a:latin typeface="Times" panose="02020603060405020304" pitchFamily="18" charset="0"/>
              </a:rPr>
            </a:br>
            <a:r>
              <a:rPr lang="en-US" sz="1400" dirty="0">
                <a:solidFill>
                  <a:srgbClr val="000000"/>
                </a:solidFill>
                <a:latin typeface="Times" panose="02020603060405020304" pitchFamily="18" charset="0"/>
              </a:rPr>
              <a:t>Family of a permanent resident including spouse, unmarried child under 21 years, married son or daughter 21 years or older</a:t>
            </a:r>
            <a:br>
              <a:rPr lang="en-US" sz="1400" dirty="0">
                <a:solidFill>
                  <a:srgbClr val="000000"/>
                </a:solidFill>
                <a:latin typeface="Times" panose="02020603060405020304" pitchFamily="18" charset="0"/>
              </a:rPr>
            </a:br>
            <a:r>
              <a:rPr lang="en-US" sz="1400" dirty="0">
                <a:solidFill>
                  <a:srgbClr val="000000"/>
                </a:solidFill>
                <a:latin typeface="Times" panose="02020603060405020304" pitchFamily="18" charset="0"/>
              </a:rPr>
              <a:t/>
            </a:r>
            <a:br>
              <a:rPr lang="en-US" sz="1400" dirty="0">
                <a:solidFill>
                  <a:srgbClr val="000000"/>
                </a:solidFill>
                <a:latin typeface="Times" panose="02020603060405020304" pitchFamily="18" charset="0"/>
              </a:rPr>
            </a:br>
            <a:r>
              <a:rPr kumimoji="0" lang="en-US" sz="1400" b="0" i="0" u="none" strike="noStrike" kern="1200" cap="all" spc="0" normalizeH="0" baseline="0" noProof="0" dirty="0">
                <a:ln>
                  <a:noFill/>
                </a:ln>
                <a:solidFill>
                  <a:srgbClr val="000000"/>
                </a:solidFill>
                <a:effectLst/>
                <a:uLnTx/>
                <a:uFillTx/>
                <a:latin typeface="Times" panose="02020603060405020304" pitchFamily="18" charset="0"/>
              </a:rPr>
              <a:t/>
            </a:r>
            <a:br>
              <a:rPr kumimoji="0" lang="en-US" sz="1400" b="0" i="0" u="none" strike="noStrike" kern="1200" cap="all" spc="0" normalizeH="0" baseline="0" noProof="0" dirty="0">
                <a:ln>
                  <a:noFill/>
                </a:ln>
                <a:solidFill>
                  <a:srgbClr val="000000"/>
                </a:solidFill>
                <a:effectLst/>
                <a:uLnTx/>
                <a:uFillTx/>
                <a:latin typeface="Times" panose="02020603060405020304" pitchFamily="18" charset="0"/>
              </a:rPr>
            </a:br>
            <a:r>
              <a:rPr kumimoji="0" lang="en-US" sz="1400" b="0" i="0" u="none" strike="noStrike" kern="1200" cap="all" spc="0" normalizeH="0" baseline="0" noProof="0" dirty="0">
                <a:ln>
                  <a:noFill/>
                </a:ln>
                <a:solidFill>
                  <a:srgbClr val="000000"/>
                </a:solidFill>
                <a:effectLst/>
                <a:uLnTx/>
                <a:uFillTx/>
                <a:latin typeface="Times" panose="02020603060405020304" pitchFamily="18" charset="0"/>
              </a:rPr>
              <a:t>Family of U.S. citizen including son or daughter child 21 years or older, married son or daughter, brother or sister who is at least 21 years old</a:t>
            </a:r>
            <a:r>
              <a:rPr lang="en-US" sz="1400" dirty="0">
                <a:solidFill>
                  <a:srgbClr val="000000"/>
                </a:solidFill>
                <a:latin typeface="Times" panose="02020603060405020304" pitchFamily="18" charset="0"/>
              </a:rPr>
              <a:t/>
            </a:r>
            <a:br>
              <a:rPr lang="en-US" sz="1400" dirty="0">
                <a:solidFill>
                  <a:srgbClr val="000000"/>
                </a:solidFill>
                <a:latin typeface="Times" panose="02020603060405020304" pitchFamily="18" charset="0"/>
              </a:rPr>
            </a:br>
            <a:r>
              <a:rPr lang="en-US" sz="1400" dirty="0">
                <a:solidFill>
                  <a:srgbClr val="000000"/>
                </a:solidFill>
                <a:latin typeface="Times" panose="02020603060405020304" pitchFamily="18" charset="0"/>
              </a:rPr>
              <a:t/>
            </a:r>
            <a:br>
              <a:rPr lang="en-US" sz="1400" dirty="0">
                <a:solidFill>
                  <a:srgbClr val="000000"/>
                </a:solidFill>
                <a:latin typeface="Times" panose="02020603060405020304" pitchFamily="18" charset="0"/>
              </a:rPr>
            </a:br>
            <a:r>
              <a:rPr lang="en-US" sz="1400" dirty="0">
                <a:solidFill>
                  <a:srgbClr val="000000"/>
                </a:solidFill>
                <a:latin typeface="Times" panose="02020603060405020304" pitchFamily="18" charset="0"/>
              </a:rPr>
              <a:t>Fiancé€ of a U.S. citizen or the fiancée’s child</a:t>
            </a:r>
            <a:br>
              <a:rPr lang="en-US" sz="1400" dirty="0">
                <a:solidFill>
                  <a:srgbClr val="000000"/>
                </a:solidFill>
                <a:latin typeface="Times" panose="02020603060405020304" pitchFamily="18" charset="0"/>
              </a:rPr>
            </a:br>
            <a:r>
              <a:rPr lang="en-US" sz="1400" dirty="0">
                <a:solidFill>
                  <a:srgbClr val="000000"/>
                </a:solidFill>
                <a:latin typeface="Times" panose="02020603060405020304" pitchFamily="18" charset="0"/>
              </a:rPr>
              <a:t/>
            </a:r>
            <a:br>
              <a:rPr lang="en-US" sz="1400" dirty="0">
                <a:solidFill>
                  <a:srgbClr val="000000"/>
                </a:solidFill>
                <a:latin typeface="Times" panose="02020603060405020304" pitchFamily="18" charset="0"/>
              </a:rPr>
            </a:br>
            <a:r>
              <a:rPr lang="en-US" sz="1400" dirty="0">
                <a:solidFill>
                  <a:srgbClr val="000000"/>
                </a:solidFill>
                <a:latin typeface="Times" panose="02020603060405020304" pitchFamily="18" charset="0"/>
              </a:rPr>
              <a:t>Abused spouse, child, or parent of a U.S. citizen or lawful permanent resident AND </a:t>
            </a:r>
            <a:r>
              <a:rPr kumimoji="0" lang="en-US" sz="1400" b="0" i="0" u="none" strike="noStrike" kern="1200" cap="all" spc="0" normalizeH="0" baseline="0" noProof="0" dirty="0">
                <a:ln>
                  <a:noFill/>
                </a:ln>
                <a:solidFill>
                  <a:srgbClr val="000000"/>
                </a:solidFill>
                <a:effectLst/>
                <a:uLnTx/>
                <a:uFillTx/>
                <a:latin typeface="Times" panose="02020603060405020304" pitchFamily="18" charset="0"/>
              </a:rPr>
              <a:t>Widow(er) of a U.S. citizen</a:t>
            </a:r>
            <a:r>
              <a:rPr lang="en-US" sz="1400" dirty="0">
                <a:solidFill>
                  <a:srgbClr val="000000"/>
                </a:solidFill>
                <a:latin typeface="Times" panose="02020603060405020304" pitchFamily="18" charset="0"/>
              </a:rPr>
              <a:t/>
            </a:r>
            <a:br>
              <a:rPr lang="en-US" sz="1400" dirty="0">
                <a:solidFill>
                  <a:srgbClr val="000000"/>
                </a:solidFill>
                <a:latin typeface="Times" panose="02020603060405020304" pitchFamily="18" charset="0"/>
              </a:rPr>
            </a:br>
            <a:r>
              <a:rPr lang="en-US" sz="1400" dirty="0">
                <a:solidFill>
                  <a:srgbClr val="000000"/>
                </a:solidFill>
                <a:latin typeface="Times" panose="02020603060405020304" pitchFamily="18" charset="0"/>
              </a:rPr>
              <a:t/>
            </a:r>
            <a:br>
              <a:rPr lang="en-US" sz="1400" dirty="0">
                <a:solidFill>
                  <a:srgbClr val="000000"/>
                </a:solidFill>
                <a:latin typeface="Times" panose="02020603060405020304" pitchFamily="18" charset="0"/>
              </a:rPr>
            </a:br>
            <a:r>
              <a:rPr lang="en-US" sz="1400" b="1" dirty="0">
                <a:solidFill>
                  <a:srgbClr val="000000"/>
                </a:solidFill>
                <a:latin typeface="Times" panose="02020603060405020304" pitchFamily="18" charset="0"/>
              </a:rPr>
              <a:t>Before you can file for AOS of a family-based green card, your relative will need to file the I-130, Petition.</a:t>
            </a:r>
            <a:r>
              <a:rPr lang="en-US" sz="1400" dirty="0">
                <a:solidFill>
                  <a:srgbClr val="000000"/>
                </a:solidFill>
                <a:latin typeface="Merriweather"/>
              </a:rPr>
              <a:t/>
            </a:r>
            <a:br>
              <a:rPr lang="en-US" sz="1400" dirty="0">
                <a:solidFill>
                  <a:srgbClr val="000000"/>
                </a:solidFill>
                <a:latin typeface="Merriweather"/>
              </a:rPr>
            </a:br>
            <a:endParaRPr lang="en-US" sz="1400" dirty="0">
              <a:solidFill>
                <a:schemeClr val="tx2"/>
              </a:solidFill>
            </a:endParaRPr>
          </a:p>
        </p:txBody>
      </p:sp>
      <p:sp>
        <p:nvSpPr>
          <p:cNvPr id="3" name="Content Placeholder 2"/>
          <p:cNvSpPr>
            <a:spLocks noGrp="1"/>
          </p:cNvSpPr>
          <p:nvPr>
            <p:ph idx="1"/>
          </p:nvPr>
        </p:nvSpPr>
        <p:spPr>
          <a:xfrm>
            <a:off x="8129871" y="1552397"/>
            <a:ext cx="3610575" cy="3654082"/>
          </a:xfrm>
        </p:spPr>
        <p:txBody>
          <a:bodyPr vert="horz" lIns="91440" tIns="45720" rIns="91440" bIns="45720" rtlCol="0" anchor="ctr">
            <a:normAutofit/>
          </a:bodyPr>
          <a:lstStyle/>
          <a:p>
            <a:pPr marL="0" indent="0">
              <a:buNone/>
            </a:pPr>
            <a:r>
              <a:rPr lang="en-US" sz="3200" cap="all" dirty="0">
                <a:solidFill>
                  <a:schemeClr val="accent2"/>
                </a:solidFill>
              </a:rPr>
              <a:t>ADJUSTMENT OF STATUS- FAMILY BASED</a:t>
            </a:r>
          </a:p>
        </p:txBody>
      </p:sp>
      <p:sp>
        <p:nvSpPr>
          <p:cNvPr id="19" name="Rectangle 18">
            <a:extLst>
              <a:ext uri="{FF2B5EF4-FFF2-40B4-BE49-F238E27FC236}">
                <a16:creationId xmlns:a16="http://schemas.microsoft.com/office/drawing/2014/main" id="{BFCF7016-AC99-433F-B943-24C3736E060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0"/>
            <a:ext cx="7579574" cy="64361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A03737D1-A930-4E3E-9160-3CD4AEC72AB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871" y="453642"/>
            <a:ext cx="3615596" cy="645113"/>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2">
            <a:extLst>
              <a:ext uri="{FF2B5EF4-FFF2-40B4-BE49-F238E27FC236}">
                <a16:creationId xmlns:a16="http://schemas.microsoft.com/office/drawing/2014/main" id="{F71CFF33-010E-4E26-A285-83B18298235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5707627"/>
            <a:ext cx="11293913" cy="649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2127616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018A306-443B-4844-9884-D3E2C3B3717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3F430D2A-93AA-410C-B1BB-98FEA299077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9A0EF52A-1A39-47D8-AA03-47A1C47BE33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896DE2E2-8696-47C1-8B42-A04B409BCF6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7" name="Rectangle 16">
            <a:extLst>
              <a:ext uri="{FF2B5EF4-FFF2-40B4-BE49-F238E27FC236}">
                <a16:creationId xmlns:a16="http://schemas.microsoft.com/office/drawing/2014/main" id="{9DD60C94-0C9C-47B7-BE88-045235ACCC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46533" y="1552397"/>
            <a:ext cx="7231784" cy="3654081"/>
          </a:xfrm>
        </p:spPr>
        <p:txBody>
          <a:bodyPr vert="horz" lIns="91440" tIns="45720" rIns="91440" bIns="45720" rtlCol="0" anchor="ctr">
            <a:normAutofit fontScale="90000"/>
          </a:bodyPr>
          <a:lstStyle/>
          <a:p>
            <a:pPr fontAlgn="base"/>
            <a:r>
              <a:rPr lang="en-US" sz="1400" b="1" dirty="0">
                <a:latin typeface="Merriweather"/>
              </a:rPr>
              <a:t>Green</a:t>
            </a:r>
            <a:r>
              <a:rPr lang="en-US" sz="1400" dirty="0">
                <a:solidFill>
                  <a:srgbClr val="000000"/>
                </a:solidFill>
                <a:latin typeface="Times" panose="02020603060405020304" pitchFamily="18" charset="0"/>
              </a:rPr>
              <a:t/>
            </a:r>
            <a:br>
              <a:rPr lang="en-US" sz="1400" dirty="0">
                <a:solidFill>
                  <a:srgbClr val="000000"/>
                </a:solidFill>
                <a:latin typeface="Times" panose="02020603060405020304" pitchFamily="18" charset="0"/>
              </a:rPr>
            </a:br>
            <a:r>
              <a:rPr lang="en-US" sz="1400" dirty="0">
                <a:solidFill>
                  <a:srgbClr val="000000"/>
                </a:solidFill>
                <a:latin typeface="Times" panose="02020603060405020304" pitchFamily="18" charset="0"/>
                <a:ea typeface="Verdana" pitchFamily="34" charset="0"/>
              </a:rPr>
              <a:t>To qualify for a green card through employment, you must have an extraordinary ability in science, art, education, business, or athletics. There are three preferences in this category:</a:t>
            </a:r>
            <a:br>
              <a:rPr lang="en-US" sz="1400" dirty="0">
                <a:solidFill>
                  <a:srgbClr val="000000"/>
                </a:solidFill>
                <a:latin typeface="Times" panose="02020603060405020304" pitchFamily="18" charset="0"/>
                <a:ea typeface="Verdana" pitchFamily="34" charset="0"/>
              </a:rPr>
            </a:br>
            <a:r>
              <a:rPr lang="en-US" sz="1400" b="1" dirty="0">
                <a:solidFill>
                  <a:schemeClr val="tx2"/>
                </a:solidFill>
                <a:latin typeface="Times" panose="02020603060405020304" pitchFamily="18" charset="0"/>
                <a:ea typeface="Verdana" pitchFamily="34" charset="0"/>
              </a:rPr>
              <a:t>First preference</a:t>
            </a:r>
            <a:r>
              <a:rPr lang="en-US" sz="1400" dirty="0">
                <a:solidFill>
                  <a:srgbClr val="000000"/>
                </a:solidFill>
                <a:latin typeface="Times" panose="02020603060405020304" pitchFamily="18" charset="0"/>
                <a:ea typeface="Verdana" pitchFamily="34" charset="0"/>
              </a:rPr>
              <a:t/>
            </a:r>
            <a:br>
              <a:rPr lang="en-US" sz="1400" dirty="0">
                <a:solidFill>
                  <a:srgbClr val="000000"/>
                </a:solidFill>
                <a:latin typeface="Times" panose="02020603060405020304" pitchFamily="18" charset="0"/>
                <a:ea typeface="Verdana" pitchFamily="34" charset="0"/>
              </a:rPr>
            </a:br>
            <a:r>
              <a:rPr lang="en-US" sz="1400" dirty="0">
                <a:solidFill>
                  <a:srgbClr val="000000"/>
                </a:solidFill>
                <a:latin typeface="Times" panose="02020603060405020304" pitchFamily="18" charset="0"/>
                <a:ea typeface="Verdana" pitchFamily="34" charset="0"/>
              </a:rPr>
              <a:t>You have extraordinary ability in the sciences, arts, education, business or athletics.</a:t>
            </a:r>
            <a:br>
              <a:rPr lang="en-US" sz="1400" dirty="0">
                <a:solidFill>
                  <a:srgbClr val="000000"/>
                </a:solidFill>
                <a:latin typeface="Times" panose="02020603060405020304" pitchFamily="18" charset="0"/>
                <a:ea typeface="Verdana" pitchFamily="34" charset="0"/>
              </a:rPr>
            </a:br>
            <a:r>
              <a:rPr lang="en-US" sz="1400" dirty="0">
                <a:solidFill>
                  <a:srgbClr val="000000"/>
                </a:solidFill>
                <a:latin typeface="Times" panose="02020603060405020304" pitchFamily="18" charset="0"/>
                <a:ea typeface="Verdana" pitchFamily="34" charset="0"/>
              </a:rPr>
              <a:t>You are an outstanding professor or researcher; or</a:t>
            </a:r>
            <a:br>
              <a:rPr lang="en-US" sz="1400" dirty="0">
                <a:solidFill>
                  <a:srgbClr val="000000"/>
                </a:solidFill>
                <a:latin typeface="Times" panose="02020603060405020304" pitchFamily="18" charset="0"/>
                <a:ea typeface="Verdana" pitchFamily="34" charset="0"/>
              </a:rPr>
            </a:br>
            <a:r>
              <a:rPr lang="en-US" sz="1400" dirty="0">
                <a:solidFill>
                  <a:srgbClr val="000000"/>
                </a:solidFill>
                <a:latin typeface="Times" panose="02020603060405020304" pitchFamily="18" charset="0"/>
                <a:ea typeface="Verdana" pitchFamily="34" charset="0"/>
              </a:rPr>
              <a:t>You are a multinational manager or executive who meets specific criteria.</a:t>
            </a:r>
            <a:br>
              <a:rPr lang="en-US" sz="1400" dirty="0">
                <a:solidFill>
                  <a:srgbClr val="000000"/>
                </a:solidFill>
                <a:latin typeface="Times" panose="02020603060405020304" pitchFamily="18" charset="0"/>
                <a:ea typeface="Verdana" pitchFamily="34" charset="0"/>
              </a:rPr>
            </a:br>
            <a:r>
              <a:rPr lang="en-US" sz="1400" b="1" dirty="0">
                <a:solidFill>
                  <a:srgbClr val="000000"/>
                </a:solidFill>
                <a:latin typeface="Times" panose="02020603060405020304" pitchFamily="18" charset="0"/>
                <a:ea typeface="Verdana" pitchFamily="34" charset="0"/>
              </a:rPr>
              <a:t>SECOND PREFERENCE</a:t>
            </a:r>
            <a:r>
              <a:rPr lang="en-US" sz="1400" dirty="0">
                <a:solidFill>
                  <a:srgbClr val="000000"/>
                </a:solidFill>
                <a:latin typeface="Times" panose="02020603060405020304" pitchFamily="18" charset="0"/>
                <a:ea typeface="Verdana" pitchFamily="34" charset="0"/>
              </a:rPr>
              <a:t/>
            </a:r>
            <a:br>
              <a:rPr lang="en-US" sz="1400" dirty="0">
                <a:solidFill>
                  <a:srgbClr val="000000"/>
                </a:solidFill>
                <a:latin typeface="Times" panose="02020603060405020304" pitchFamily="18" charset="0"/>
                <a:ea typeface="Verdana" pitchFamily="34" charset="0"/>
              </a:rPr>
            </a:br>
            <a:r>
              <a:rPr lang="en-US" sz="1400" dirty="0">
                <a:solidFill>
                  <a:srgbClr val="000000"/>
                </a:solidFill>
                <a:latin typeface="Times" panose="02020603060405020304" pitchFamily="18" charset="0"/>
                <a:ea typeface="Verdana" pitchFamily="34" charset="0"/>
              </a:rPr>
              <a:t>You are a member of a profession that requires an advanced degree; or</a:t>
            </a:r>
            <a:br>
              <a:rPr lang="en-US" sz="1400" dirty="0">
                <a:solidFill>
                  <a:srgbClr val="000000"/>
                </a:solidFill>
                <a:latin typeface="Times" panose="02020603060405020304" pitchFamily="18" charset="0"/>
                <a:ea typeface="Verdana" pitchFamily="34" charset="0"/>
              </a:rPr>
            </a:br>
            <a:r>
              <a:rPr lang="en-US" sz="1400" dirty="0">
                <a:solidFill>
                  <a:srgbClr val="000000"/>
                </a:solidFill>
                <a:latin typeface="Times" panose="02020603060405020304" pitchFamily="18" charset="0"/>
                <a:ea typeface="Verdana" pitchFamily="34" charset="0"/>
              </a:rPr>
              <a:t>You have exceptional ability in the sciences, arts, business; or</a:t>
            </a:r>
            <a:br>
              <a:rPr lang="en-US" sz="1400" dirty="0">
                <a:solidFill>
                  <a:srgbClr val="000000"/>
                </a:solidFill>
                <a:latin typeface="Times" panose="02020603060405020304" pitchFamily="18" charset="0"/>
                <a:ea typeface="Verdana" pitchFamily="34" charset="0"/>
              </a:rPr>
            </a:br>
            <a:r>
              <a:rPr lang="en-US" sz="1400" dirty="0">
                <a:solidFill>
                  <a:srgbClr val="000000"/>
                </a:solidFill>
                <a:latin typeface="Times" panose="02020603060405020304" pitchFamily="18" charset="0"/>
                <a:ea typeface="Verdana" pitchFamily="34" charset="0"/>
              </a:rPr>
              <a:t>You are seeking a national interest waiver.</a:t>
            </a:r>
            <a:br>
              <a:rPr lang="en-US" sz="1400" dirty="0">
                <a:solidFill>
                  <a:srgbClr val="000000"/>
                </a:solidFill>
                <a:latin typeface="Times" panose="02020603060405020304" pitchFamily="18" charset="0"/>
                <a:ea typeface="Verdana" pitchFamily="34" charset="0"/>
              </a:rPr>
            </a:br>
            <a:r>
              <a:rPr lang="en-US" sz="1400" b="1" dirty="0">
                <a:solidFill>
                  <a:srgbClr val="000000"/>
                </a:solidFill>
                <a:latin typeface="Times" panose="02020603060405020304" pitchFamily="18" charset="0"/>
                <a:ea typeface="Verdana" pitchFamily="34" charset="0"/>
              </a:rPr>
              <a:t>THIRD PREFERENCE</a:t>
            </a:r>
            <a:r>
              <a:rPr lang="en-US" sz="1400" dirty="0">
                <a:solidFill>
                  <a:srgbClr val="000000"/>
                </a:solidFill>
                <a:latin typeface="Times" panose="02020603060405020304" pitchFamily="18" charset="0"/>
                <a:ea typeface="Verdana" pitchFamily="34" charset="0"/>
              </a:rPr>
              <a:t/>
            </a:r>
            <a:br>
              <a:rPr lang="en-US" sz="1400" dirty="0">
                <a:solidFill>
                  <a:srgbClr val="000000"/>
                </a:solidFill>
                <a:latin typeface="Times" panose="02020603060405020304" pitchFamily="18" charset="0"/>
                <a:ea typeface="Verdana" pitchFamily="34" charset="0"/>
              </a:rPr>
            </a:br>
            <a:r>
              <a:rPr lang="en-US" sz="1400" dirty="0">
                <a:solidFill>
                  <a:srgbClr val="000000"/>
                </a:solidFill>
                <a:latin typeface="Times" panose="02020603060405020304" pitchFamily="18" charset="0"/>
                <a:ea typeface="Verdana" pitchFamily="34" charset="0"/>
              </a:rPr>
              <a:t>You are a skilled worker (meaning your job requires a minimum of two years of training or work experience); or</a:t>
            </a:r>
            <a:br>
              <a:rPr lang="en-US" sz="1400" dirty="0">
                <a:solidFill>
                  <a:srgbClr val="000000"/>
                </a:solidFill>
                <a:latin typeface="Times" panose="02020603060405020304" pitchFamily="18" charset="0"/>
                <a:ea typeface="Verdana" pitchFamily="34" charset="0"/>
              </a:rPr>
            </a:br>
            <a:r>
              <a:rPr lang="en-US" sz="1400" dirty="0">
                <a:solidFill>
                  <a:srgbClr val="000000"/>
                </a:solidFill>
                <a:latin typeface="Times" panose="02020603060405020304" pitchFamily="18" charset="0"/>
                <a:ea typeface="Verdana" pitchFamily="34" charset="0"/>
              </a:rPr>
              <a:t>You are a professional (meaning your job requires at least a U.S. bachelor’s degree or a foreign equivalent, and you are a member of the profession); or</a:t>
            </a:r>
            <a:br>
              <a:rPr lang="en-US" sz="1400" dirty="0">
                <a:solidFill>
                  <a:srgbClr val="000000"/>
                </a:solidFill>
                <a:latin typeface="Times" panose="02020603060405020304" pitchFamily="18" charset="0"/>
                <a:ea typeface="Verdana" pitchFamily="34" charset="0"/>
              </a:rPr>
            </a:br>
            <a:r>
              <a:rPr lang="en-US" sz="1400" dirty="0">
                <a:solidFill>
                  <a:srgbClr val="000000"/>
                </a:solidFill>
                <a:latin typeface="Times" panose="02020603060405020304" pitchFamily="18" charset="0"/>
                <a:ea typeface="Verdana" pitchFamily="34" charset="0"/>
              </a:rPr>
              <a:t>You are an unskilled worker (meaning you will perform unskilled labor requiring less than two years of training or experience).</a:t>
            </a:r>
            <a:r>
              <a:rPr lang="en-US" sz="1400" dirty="0">
                <a:solidFill>
                  <a:srgbClr val="000000"/>
                </a:solidFill>
                <a:latin typeface="Merriweather"/>
              </a:rPr>
              <a:t/>
            </a:r>
            <a:br>
              <a:rPr lang="en-US" sz="1400" dirty="0">
                <a:solidFill>
                  <a:srgbClr val="000000"/>
                </a:solidFill>
                <a:latin typeface="Merriweather"/>
              </a:rPr>
            </a:br>
            <a:r>
              <a:rPr lang="en-US" sz="1400" dirty="0">
                <a:solidFill>
                  <a:srgbClr val="000000"/>
                </a:solidFill>
                <a:latin typeface="Merriweather"/>
              </a:rPr>
              <a:t/>
            </a:r>
            <a:br>
              <a:rPr lang="en-US" sz="1400" dirty="0">
                <a:solidFill>
                  <a:srgbClr val="000000"/>
                </a:solidFill>
                <a:latin typeface="Merriweather"/>
              </a:rPr>
            </a:br>
            <a:endParaRPr lang="en-US" sz="1400" dirty="0">
              <a:solidFill>
                <a:schemeClr val="tx2"/>
              </a:solidFill>
            </a:endParaRPr>
          </a:p>
        </p:txBody>
      </p:sp>
      <p:sp>
        <p:nvSpPr>
          <p:cNvPr id="3" name="Content Placeholder 2"/>
          <p:cNvSpPr>
            <a:spLocks noGrp="1"/>
          </p:cNvSpPr>
          <p:nvPr>
            <p:ph idx="1"/>
          </p:nvPr>
        </p:nvSpPr>
        <p:spPr>
          <a:xfrm>
            <a:off x="8129871" y="1552397"/>
            <a:ext cx="3610575" cy="3654082"/>
          </a:xfrm>
        </p:spPr>
        <p:txBody>
          <a:bodyPr vert="horz" lIns="91440" tIns="45720" rIns="91440" bIns="45720" rtlCol="0" anchor="ctr">
            <a:normAutofit/>
          </a:bodyPr>
          <a:lstStyle/>
          <a:p>
            <a:pPr marL="0" indent="0">
              <a:buNone/>
            </a:pPr>
            <a:r>
              <a:rPr lang="en-US" sz="3200" cap="all" dirty="0">
                <a:solidFill>
                  <a:schemeClr val="accent2"/>
                </a:solidFill>
              </a:rPr>
              <a:t>ADJUSTMENT OF STATUS- EMPLOYMENT BASED</a:t>
            </a:r>
          </a:p>
        </p:txBody>
      </p:sp>
      <p:sp>
        <p:nvSpPr>
          <p:cNvPr id="19" name="Rectangle 18">
            <a:extLst>
              <a:ext uri="{FF2B5EF4-FFF2-40B4-BE49-F238E27FC236}">
                <a16:creationId xmlns:a16="http://schemas.microsoft.com/office/drawing/2014/main" id="{BFCF7016-AC99-433F-B943-24C3736E060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0"/>
            <a:ext cx="7579574" cy="64361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A03737D1-A930-4E3E-9160-3CD4AEC72AB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871" y="453642"/>
            <a:ext cx="3615596" cy="645113"/>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2">
            <a:extLst>
              <a:ext uri="{FF2B5EF4-FFF2-40B4-BE49-F238E27FC236}">
                <a16:creationId xmlns:a16="http://schemas.microsoft.com/office/drawing/2014/main" id="{F71CFF33-010E-4E26-A285-83B18298235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5707627"/>
            <a:ext cx="11293913" cy="649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0830747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018A306-443B-4844-9884-D3E2C3B3717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3F430D2A-93AA-410C-B1BB-98FEA299077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9A0EF52A-1A39-47D8-AA03-47A1C47BE33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896DE2E2-8696-47C1-8B42-A04B409BCF6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7" name="Rectangle 16">
            <a:extLst>
              <a:ext uri="{FF2B5EF4-FFF2-40B4-BE49-F238E27FC236}">
                <a16:creationId xmlns:a16="http://schemas.microsoft.com/office/drawing/2014/main" id="{9DD60C94-0C9C-47B7-BE88-045235ACCC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6288" y="1511561"/>
            <a:ext cx="7347132" cy="3834878"/>
          </a:xfrm>
        </p:spPr>
        <p:txBody>
          <a:bodyPr vert="horz" lIns="91440" tIns="45720" rIns="91440" bIns="45720" rtlCol="0" anchor="ctr">
            <a:normAutofit/>
          </a:bodyPr>
          <a:lstStyle/>
          <a:p>
            <a:pPr fontAlgn="base"/>
            <a:r>
              <a:rPr lang="en-US" sz="1400" dirty="0">
                <a:solidFill>
                  <a:srgbClr val="000000"/>
                </a:solidFill>
                <a:latin typeface="Times" panose="02020603060405020304" pitchFamily="18" charset="0"/>
              </a:rPr>
              <a:t>Ineligible parties include:</a:t>
            </a:r>
            <a:br>
              <a:rPr lang="en-US" sz="1400" dirty="0">
                <a:solidFill>
                  <a:srgbClr val="000000"/>
                </a:solidFill>
                <a:latin typeface="Times" panose="02020603060405020304" pitchFamily="18" charset="0"/>
              </a:rPr>
            </a:br>
            <a:r>
              <a:rPr lang="en-US" sz="1400" dirty="0">
                <a:solidFill>
                  <a:srgbClr val="000000"/>
                </a:solidFill>
                <a:latin typeface="Times" panose="02020603060405020304" pitchFamily="18" charset="0"/>
              </a:rPr>
              <a:t/>
            </a:r>
            <a:br>
              <a:rPr lang="en-US" sz="1400" dirty="0">
                <a:solidFill>
                  <a:srgbClr val="000000"/>
                </a:solidFill>
                <a:latin typeface="Times" panose="02020603060405020304" pitchFamily="18" charset="0"/>
              </a:rPr>
            </a:br>
            <a:r>
              <a:rPr lang="en-US" sz="1400" dirty="0">
                <a:solidFill>
                  <a:srgbClr val="000000"/>
                </a:solidFill>
                <a:latin typeface="Times" panose="02020603060405020304" pitchFamily="18" charset="0"/>
              </a:rPr>
              <a:t>Undocumented immigrants*</a:t>
            </a:r>
            <a:br>
              <a:rPr lang="en-US" sz="1400" dirty="0">
                <a:solidFill>
                  <a:srgbClr val="000000"/>
                </a:solidFill>
                <a:latin typeface="Times" panose="02020603060405020304" pitchFamily="18" charset="0"/>
              </a:rPr>
            </a:br>
            <a:r>
              <a:rPr lang="en-US" sz="1400" dirty="0">
                <a:solidFill>
                  <a:srgbClr val="000000"/>
                </a:solidFill>
                <a:latin typeface="Times" panose="02020603060405020304" pitchFamily="18" charset="0"/>
              </a:rPr>
              <a:t/>
            </a:r>
            <a:br>
              <a:rPr lang="en-US" sz="1400" dirty="0">
                <a:solidFill>
                  <a:srgbClr val="000000"/>
                </a:solidFill>
                <a:latin typeface="Times" panose="02020603060405020304" pitchFamily="18" charset="0"/>
              </a:rPr>
            </a:br>
            <a:r>
              <a:rPr lang="en-US" sz="1400" dirty="0">
                <a:solidFill>
                  <a:srgbClr val="000000"/>
                </a:solidFill>
                <a:latin typeface="Times" panose="02020603060405020304" pitchFamily="18" charset="0"/>
              </a:rPr>
              <a:t>S visa holders who </a:t>
            </a:r>
            <a:r>
              <a:rPr lang="en-US" sz="1400" dirty="0" err="1">
                <a:solidFill>
                  <a:srgbClr val="000000"/>
                </a:solidFill>
                <a:latin typeface="Times" panose="02020603060405020304" pitchFamily="18" charset="0"/>
              </a:rPr>
              <a:t>enterED</a:t>
            </a:r>
            <a:r>
              <a:rPr lang="en-US" sz="1400" dirty="0">
                <a:solidFill>
                  <a:srgbClr val="000000"/>
                </a:solidFill>
                <a:latin typeface="Times" panose="02020603060405020304" pitchFamily="18" charset="0"/>
              </a:rPr>
              <a:t> the U.S. as a witness or informant</a:t>
            </a:r>
            <a:br>
              <a:rPr lang="en-US" sz="1400" dirty="0">
                <a:solidFill>
                  <a:srgbClr val="000000"/>
                </a:solidFill>
                <a:latin typeface="Times" panose="02020603060405020304" pitchFamily="18" charset="0"/>
              </a:rPr>
            </a:br>
            <a:r>
              <a:rPr lang="en-US" sz="1400" dirty="0">
                <a:solidFill>
                  <a:srgbClr val="000000"/>
                </a:solidFill>
                <a:latin typeface="Times" panose="02020603060405020304" pitchFamily="18" charset="0"/>
              </a:rPr>
              <a:t/>
            </a:r>
            <a:br>
              <a:rPr lang="en-US" sz="1400" dirty="0">
                <a:solidFill>
                  <a:srgbClr val="000000"/>
                </a:solidFill>
                <a:latin typeface="Times" panose="02020603060405020304" pitchFamily="18" charset="0"/>
              </a:rPr>
            </a:br>
            <a:r>
              <a:rPr lang="en-US" sz="1400" dirty="0">
                <a:solidFill>
                  <a:srgbClr val="000000"/>
                </a:solidFill>
                <a:latin typeface="Times" panose="02020603060405020304" pitchFamily="18" charset="0"/>
              </a:rPr>
              <a:t>Anyone traveling through the U.S. to a different country</a:t>
            </a:r>
            <a:br>
              <a:rPr lang="en-US" sz="1400" dirty="0">
                <a:solidFill>
                  <a:srgbClr val="000000"/>
                </a:solidFill>
                <a:latin typeface="Times" panose="02020603060405020304" pitchFamily="18" charset="0"/>
              </a:rPr>
            </a:br>
            <a:r>
              <a:rPr lang="en-US" sz="1400" dirty="0">
                <a:solidFill>
                  <a:srgbClr val="000000"/>
                </a:solidFill>
                <a:latin typeface="Times" panose="02020603060405020304" pitchFamily="18" charset="0"/>
              </a:rPr>
              <a:t/>
            </a:r>
            <a:br>
              <a:rPr lang="en-US" sz="1400" dirty="0">
                <a:solidFill>
                  <a:srgbClr val="000000"/>
                </a:solidFill>
                <a:latin typeface="Times" panose="02020603060405020304" pitchFamily="18" charset="0"/>
              </a:rPr>
            </a:br>
            <a:r>
              <a:rPr lang="en-US" sz="1400" dirty="0">
                <a:solidFill>
                  <a:srgbClr val="000000"/>
                </a:solidFill>
                <a:latin typeface="Times" panose="02020603060405020304" pitchFamily="18" charset="0"/>
              </a:rPr>
              <a:t>Furthermore, anyone who may be deported cannot file for adjustment of status. For example, anyone involved in a terrorist group is ineligible.</a:t>
            </a:r>
            <a:br>
              <a:rPr lang="en-US" sz="1400" dirty="0">
                <a:solidFill>
                  <a:srgbClr val="000000"/>
                </a:solidFill>
                <a:latin typeface="Times" panose="02020603060405020304" pitchFamily="18" charset="0"/>
              </a:rPr>
            </a:br>
            <a:r>
              <a:rPr lang="en-US" sz="1400" dirty="0">
                <a:solidFill>
                  <a:srgbClr val="000000"/>
                </a:solidFill>
                <a:latin typeface="Times" panose="02020603060405020304" pitchFamily="18" charset="0"/>
              </a:rPr>
              <a:t/>
            </a:r>
            <a:br>
              <a:rPr lang="en-US" sz="1400" dirty="0">
                <a:solidFill>
                  <a:srgbClr val="000000"/>
                </a:solidFill>
                <a:latin typeface="Times" panose="02020603060405020304" pitchFamily="18" charset="0"/>
              </a:rPr>
            </a:br>
            <a:r>
              <a:rPr lang="en-US" sz="1400" dirty="0">
                <a:solidFill>
                  <a:srgbClr val="000000"/>
                </a:solidFill>
                <a:latin typeface="Times" panose="02020603060405020304" pitchFamily="18" charset="0"/>
              </a:rPr>
              <a:t>Exceptions apply*</a:t>
            </a:r>
            <a:r>
              <a:rPr lang="en-US" sz="1400" dirty="0">
                <a:solidFill>
                  <a:srgbClr val="000000"/>
                </a:solidFill>
                <a:latin typeface="Merriweather"/>
              </a:rPr>
              <a:t/>
            </a:r>
            <a:br>
              <a:rPr lang="en-US" sz="1400" dirty="0">
                <a:solidFill>
                  <a:srgbClr val="000000"/>
                </a:solidFill>
                <a:latin typeface="Merriweather"/>
              </a:rPr>
            </a:br>
            <a:r>
              <a:rPr lang="en-US" sz="1400" dirty="0">
                <a:solidFill>
                  <a:srgbClr val="000000"/>
                </a:solidFill>
                <a:latin typeface="Merriweather"/>
              </a:rPr>
              <a:t/>
            </a:r>
            <a:br>
              <a:rPr lang="en-US" sz="1400" dirty="0">
                <a:solidFill>
                  <a:srgbClr val="000000"/>
                </a:solidFill>
                <a:latin typeface="Merriweather"/>
              </a:rPr>
            </a:br>
            <a:r>
              <a:rPr lang="en-US" sz="1400" dirty="0">
                <a:solidFill>
                  <a:srgbClr val="000000"/>
                </a:solidFill>
                <a:latin typeface="Merriweather"/>
              </a:rPr>
              <a:t/>
            </a:r>
            <a:br>
              <a:rPr lang="en-US" sz="1400" dirty="0">
                <a:solidFill>
                  <a:srgbClr val="000000"/>
                </a:solidFill>
                <a:latin typeface="Merriweather"/>
              </a:rPr>
            </a:br>
            <a:endParaRPr lang="en-US" sz="1400" dirty="0">
              <a:solidFill>
                <a:schemeClr val="tx2"/>
              </a:solidFill>
            </a:endParaRPr>
          </a:p>
        </p:txBody>
      </p:sp>
      <p:sp>
        <p:nvSpPr>
          <p:cNvPr id="3" name="Content Placeholder 2"/>
          <p:cNvSpPr>
            <a:spLocks noGrp="1"/>
          </p:cNvSpPr>
          <p:nvPr>
            <p:ph idx="1"/>
          </p:nvPr>
        </p:nvSpPr>
        <p:spPr>
          <a:xfrm>
            <a:off x="8129871" y="1552397"/>
            <a:ext cx="3610575" cy="3654082"/>
          </a:xfrm>
        </p:spPr>
        <p:txBody>
          <a:bodyPr vert="horz" lIns="91440" tIns="45720" rIns="91440" bIns="45720" rtlCol="0" anchor="ctr">
            <a:normAutofit/>
          </a:bodyPr>
          <a:lstStyle/>
          <a:p>
            <a:pPr marL="0" indent="0">
              <a:buNone/>
            </a:pPr>
            <a:r>
              <a:rPr lang="en-US" sz="3200" cap="all" dirty="0">
                <a:solidFill>
                  <a:schemeClr val="accent2"/>
                </a:solidFill>
              </a:rPr>
              <a:t>WHO CANNOT APPLY FOR ADJUSTMENT OF STATUS?</a:t>
            </a:r>
          </a:p>
        </p:txBody>
      </p:sp>
      <p:sp>
        <p:nvSpPr>
          <p:cNvPr id="19" name="Rectangle 18">
            <a:extLst>
              <a:ext uri="{FF2B5EF4-FFF2-40B4-BE49-F238E27FC236}">
                <a16:creationId xmlns:a16="http://schemas.microsoft.com/office/drawing/2014/main" id="{BFCF7016-AC99-433F-B943-24C3736E060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0"/>
            <a:ext cx="7579574" cy="64361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A03737D1-A930-4E3E-9160-3CD4AEC72AB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871" y="453642"/>
            <a:ext cx="3615596" cy="645113"/>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2">
            <a:extLst>
              <a:ext uri="{FF2B5EF4-FFF2-40B4-BE49-F238E27FC236}">
                <a16:creationId xmlns:a16="http://schemas.microsoft.com/office/drawing/2014/main" id="{F71CFF33-010E-4E26-A285-83B18298235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5707627"/>
            <a:ext cx="11293913" cy="649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1691451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018A306-443B-4844-9884-D3E2C3B3717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3F430D2A-93AA-410C-B1BB-98FEA299077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9A0EF52A-1A39-47D8-AA03-47A1C47BE33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896DE2E2-8696-47C1-8B42-A04B409BCF6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7" name="Rectangle 16">
            <a:extLst>
              <a:ext uri="{FF2B5EF4-FFF2-40B4-BE49-F238E27FC236}">
                <a16:creationId xmlns:a16="http://schemas.microsoft.com/office/drawing/2014/main" id="{9DD60C94-0C9C-47B7-BE88-045235ACCC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6288" y="1511561"/>
            <a:ext cx="7347132" cy="3834878"/>
          </a:xfrm>
        </p:spPr>
        <p:txBody>
          <a:bodyPr vert="horz" lIns="91440" tIns="45720" rIns="91440" bIns="45720" rtlCol="0" anchor="ctr">
            <a:normAutofit fontScale="90000"/>
          </a:bodyPr>
          <a:lstStyle/>
          <a:p>
            <a:pPr fontAlgn="base"/>
            <a:r>
              <a:rPr lang="en-US" sz="2000" cap="none" dirty="0">
                <a:solidFill>
                  <a:srgbClr val="000000"/>
                </a:solidFill>
                <a:latin typeface="Times" panose="02020603060405020304" pitchFamily="18" charset="0"/>
              </a:rPr>
              <a:t>A person in the U.S. may be granted asylum if they are unwilling to return to </a:t>
            </a:r>
            <a:r>
              <a:rPr lang="en-US" sz="2000" cap="none" dirty="0" err="1">
                <a:solidFill>
                  <a:srgbClr val="000000"/>
                </a:solidFill>
                <a:latin typeface="Times" panose="02020603060405020304" pitchFamily="18" charset="0"/>
              </a:rPr>
              <a:t>thier</a:t>
            </a:r>
            <a:r>
              <a:rPr lang="en-US" sz="2000" cap="none" dirty="0">
                <a:solidFill>
                  <a:srgbClr val="000000"/>
                </a:solidFill>
                <a:latin typeface="Times" panose="02020603060405020304" pitchFamily="18" charset="0"/>
              </a:rPr>
              <a:t> country of nationality because of past persecution or a well-founded fear of persecution on account of their: </a:t>
            </a:r>
            <a:br>
              <a:rPr lang="en-US" sz="2000" cap="none" dirty="0">
                <a:solidFill>
                  <a:srgbClr val="000000"/>
                </a:solidFill>
                <a:latin typeface="Times" panose="02020603060405020304" pitchFamily="18" charset="0"/>
              </a:rPr>
            </a:br>
            <a:r>
              <a:rPr lang="en-US" sz="2000" cap="none" dirty="0">
                <a:solidFill>
                  <a:srgbClr val="000000"/>
                </a:solidFill>
                <a:latin typeface="Times" panose="02020603060405020304" pitchFamily="18" charset="0"/>
              </a:rPr>
              <a:t>1) Race</a:t>
            </a:r>
            <a:br>
              <a:rPr lang="en-US" sz="2000" cap="none" dirty="0">
                <a:solidFill>
                  <a:srgbClr val="000000"/>
                </a:solidFill>
                <a:latin typeface="Times" panose="02020603060405020304" pitchFamily="18" charset="0"/>
              </a:rPr>
            </a:br>
            <a:r>
              <a:rPr lang="en-US" sz="2000" cap="none" dirty="0">
                <a:solidFill>
                  <a:srgbClr val="000000"/>
                </a:solidFill>
                <a:latin typeface="Times" panose="02020603060405020304" pitchFamily="18" charset="0"/>
              </a:rPr>
              <a:t/>
            </a:r>
            <a:br>
              <a:rPr lang="en-US" sz="2000" cap="none" dirty="0">
                <a:solidFill>
                  <a:srgbClr val="000000"/>
                </a:solidFill>
                <a:latin typeface="Times" panose="02020603060405020304" pitchFamily="18" charset="0"/>
              </a:rPr>
            </a:br>
            <a:r>
              <a:rPr lang="en-US" sz="2000" cap="none" dirty="0">
                <a:solidFill>
                  <a:srgbClr val="000000"/>
                </a:solidFill>
                <a:latin typeface="Times" panose="02020603060405020304" pitchFamily="18" charset="0"/>
              </a:rPr>
              <a:t>2) Religion, </a:t>
            </a:r>
            <a:br>
              <a:rPr lang="en-US" sz="2000" cap="none" dirty="0">
                <a:solidFill>
                  <a:srgbClr val="000000"/>
                </a:solidFill>
                <a:latin typeface="Times" panose="02020603060405020304" pitchFamily="18" charset="0"/>
              </a:rPr>
            </a:br>
            <a:r>
              <a:rPr lang="en-US" sz="2000" cap="none" dirty="0">
                <a:solidFill>
                  <a:srgbClr val="000000"/>
                </a:solidFill>
                <a:latin typeface="Times" panose="02020603060405020304" pitchFamily="18" charset="0"/>
              </a:rPr>
              <a:t/>
            </a:r>
            <a:br>
              <a:rPr lang="en-US" sz="2000" cap="none" dirty="0">
                <a:solidFill>
                  <a:srgbClr val="000000"/>
                </a:solidFill>
                <a:latin typeface="Times" panose="02020603060405020304" pitchFamily="18" charset="0"/>
              </a:rPr>
            </a:br>
            <a:r>
              <a:rPr lang="en-US" sz="2000" cap="none" dirty="0">
                <a:solidFill>
                  <a:srgbClr val="000000"/>
                </a:solidFill>
                <a:latin typeface="Times" panose="02020603060405020304" pitchFamily="18" charset="0"/>
              </a:rPr>
              <a:t>3) Nationality, </a:t>
            </a:r>
            <a:br>
              <a:rPr lang="en-US" sz="2000" cap="none" dirty="0">
                <a:solidFill>
                  <a:srgbClr val="000000"/>
                </a:solidFill>
                <a:latin typeface="Times" panose="02020603060405020304" pitchFamily="18" charset="0"/>
              </a:rPr>
            </a:br>
            <a:r>
              <a:rPr lang="en-US" sz="2000" cap="none" dirty="0">
                <a:solidFill>
                  <a:srgbClr val="000000"/>
                </a:solidFill>
                <a:latin typeface="Times" panose="02020603060405020304" pitchFamily="18" charset="0"/>
              </a:rPr>
              <a:t/>
            </a:r>
            <a:br>
              <a:rPr lang="en-US" sz="2000" cap="none" dirty="0">
                <a:solidFill>
                  <a:srgbClr val="000000"/>
                </a:solidFill>
                <a:latin typeface="Times" panose="02020603060405020304" pitchFamily="18" charset="0"/>
              </a:rPr>
            </a:br>
            <a:r>
              <a:rPr lang="en-US" sz="2000" cap="none" dirty="0">
                <a:solidFill>
                  <a:srgbClr val="000000"/>
                </a:solidFill>
                <a:latin typeface="Times" panose="02020603060405020304" pitchFamily="18" charset="0"/>
              </a:rPr>
              <a:t>4) Political Opinion, or</a:t>
            </a:r>
            <a:br>
              <a:rPr lang="en-US" sz="2000" cap="none" dirty="0">
                <a:solidFill>
                  <a:srgbClr val="000000"/>
                </a:solidFill>
                <a:latin typeface="Times" panose="02020603060405020304" pitchFamily="18" charset="0"/>
              </a:rPr>
            </a:br>
            <a:r>
              <a:rPr lang="en-US" sz="2000" cap="none" dirty="0">
                <a:solidFill>
                  <a:srgbClr val="000000"/>
                </a:solidFill>
                <a:latin typeface="Times" panose="02020603060405020304" pitchFamily="18" charset="0"/>
              </a:rPr>
              <a:t/>
            </a:r>
            <a:br>
              <a:rPr lang="en-US" sz="2000" cap="none" dirty="0">
                <a:solidFill>
                  <a:srgbClr val="000000"/>
                </a:solidFill>
                <a:latin typeface="Times" panose="02020603060405020304" pitchFamily="18" charset="0"/>
              </a:rPr>
            </a:br>
            <a:r>
              <a:rPr lang="en-US" sz="2000" cap="none" dirty="0">
                <a:solidFill>
                  <a:srgbClr val="000000"/>
                </a:solidFill>
                <a:latin typeface="Times" panose="02020603060405020304" pitchFamily="18" charset="0"/>
              </a:rPr>
              <a:t>5) Membership In A Particular Social Group.</a:t>
            </a:r>
            <a:br>
              <a:rPr lang="en-US" sz="2000" cap="none" dirty="0">
                <a:solidFill>
                  <a:srgbClr val="000000"/>
                </a:solidFill>
                <a:latin typeface="Times" panose="02020603060405020304" pitchFamily="18" charset="0"/>
              </a:rPr>
            </a:br>
            <a:r>
              <a:rPr kumimoji="0" lang="en-US" sz="1400" b="0" i="0" u="none" strike="noStrike" kern="1200" cap="all" spc="0" normalizeH="0" baseline="0" noProof="0" dirty="0">
                <a:ln>
                  <a:noFill/>
                </a:ln>
                <a:solidFill>
                  <a:srgbClr val="000000"/>
                </a:solidFill>
                <a:effectLst/>
                <a:uLnTx/>
                <a:uFillTx/>
                <a:latin typeface="Times" panose="02020603060405020304" pitchFamily="18" charset="0"/>
              </a:rPr>
              <a:t/>
            </a:r>
            <a:br>
              <a:rPr kumimoji="0" lang="en-US" sz="1400" b="0" i="0" u="none" strike="noStrike" kern="1200" cap="all" spc="0" normalizeH="0" baseline="0" noProof="0" dirty="0">
                <a:ln>
                  <a:noFill/>
                </a:ln>
                <a:solidFill>
                  <a:srgbClr val="000000"/>
                </a:solidFill>
                <a:effectLst/>
                <a:uLnTx/>
                <a:uFillTx/>
                <a:latin typeface="Times" panose="02020603060405020304" pitchFamily="18" charset="0"/>
              </a:rPr>
            </a:br>
            <a:r>
              <a:rPr kumimoji="0" lang="en-US" sz="1400" b="0" i="0" u="none" strike="noStrike" kern="1200" cap="all" spc="0" normalizeH="0" baseline="0" noProof="0" dirty="0">
                <a:ln>
                  <a:noFill/>
                </a:ln>
                <a:solidFill>
                  <a:srgbClr val="000000"/>
                </a:solidFill>
                <a:effectLst/>
                <a:uLnTx/>
                <a:uFillTx/>
                <a:latin typeface="Times" panose="02020603060405020304" pitchFamily="18" charset="0"/>
              </a:rPr>
              <a:t/>
            </a:r>
            <a:br>
              <a:rPr kumimoji="0" lang="en-US" sz="1400" b="0" i="0" u="none" strike="noStrike" kern="1200" cap="all" spc="0" normalizeH="0" baseline="0" noProof="0" dirty="0">
                <a:ln>
                  <a:noFill/>
                </a:ln>
                <a:solidFill>
                  <a:srgbClr val="000000"/>
                </a:solidFill>
                <a:effectLst/>
                <a:uLnTx/>
                <a:uFillTx/>
                <a:latin typeface="Times" panose="02020603060405020304" pitchFamily="18" charset="0"/>
              </a:rPr>
            </a:br>
            <a:r>
              <a:rPr kumimoji="0" lang="en-US" sz="1400" b="0" i="0" u="none" strike="noStrike" kern="1200" cap="all" spc="0" normalizeH="0" baseline="0" noProof="0" dirty="0">
                <a:ln>
                  <a:noFill/>
                </a:ln>
                <a:solidFill>
                  <a:srgbClr val="000000"/>
                </a:solidFill>
                <a:effectLst/>
                <a:uLnTx/>
                <a:uFillTx/>
                <a:latin typeface="Times" panose="02020603060405020304" pitchFamily="18" charset="0"/>
              </a:rPr>
              <a:t>NOTE: YOU MUST PROVE THAT THERE IS A LINK BETWEEN PERSECUTION AND THE GROUNDS FOR ASYLUM.</a:t>
            </a:r>
            <a:r>
              <a:rPr kumimoji="0" lang="en-US" sz="1400" b="0" i="0" u="none" strike="noStrike" kern="1200" cap="all" spc="0" normalizeH="0" baseline="0" noProof="0" dirty="0">
                <a:ln>
                  <a:noFill/>
                </a:ln>
                <a:solidFill>
                  <a:srgbClr val="000000"/>
                </a:solidFill>
                <a:effectLst/>
                <a:uLnTx/>
                <a:uFillTx/>
                <a:latin typeface="Merriweather"/>
                <a:ea typeface="+mj-ea"/>
                <a:cs typeface="+mj-cs"/>
              </a:rPr>
              <a:t/>
            </a:r>
            <a:br>
              <a:rPr kumimoji="0" lang="en-US" sz="1400" b="0" i="0" u="none" strike="noStrike" kern="1200" cap="all" spc="0" normalizeH="0" baseline="0" noProof="0" dirty="0">
                <a:ln>
                  <a:noFill/>
                </a:ln>
                <a:solidFill>
                  <a:srgbClr val="000000"/>
                </a:solidFill>
                <a:effectLst/>
                <a:uLnTx/>
                <a:uFillTx/>
                <a:latin typeface="Merriweather"/>
                <a:ea typeface="+mj-ea"/>
                <a:cs typeface="+mj-cs"/>
              </a:rPr>
            </a:br>
            <a:r>
              <a:rPr lang="en-US" sz="1400" cap="none" dirty="0">
                <a:solidFill>
                  <a:srgbClr val="000000"/>
                </a:solidFill>
                <a:latin typeface="Merriweather"/>
              </a:rPr>
              <a:t/>
            </a:r>
            <a:br>
              <a:rPr lang="en-US" sz="1400" cap="none" dirty="0">
                <a:solidFill>
                  <a:srgbClr val="000000"/>
                </a:solidFill>
                <a:latin typeface="Merriweather"/>
              </a:rPr>
            </a:br>
            <a:endParaRPr lang="en-US" sz="1400" dirty="0">
              <a:solidFill>
                <a:schemeClr val="tx2"/>
              </a:solidFill>
            </a:endParaRPr>
          </a:p>
        </p:txBody>
      </p:sp>
      <p:sp>
        <p:nvSpPr>
          <p:cNvPr id="3" name="Content Placeholder 2"/>
          <p:cNvSpPr>
            <a:spLocks noGrp="1"/>
          </p:cNvSpPr>
          <p:nvPr>
            <p:ph idx="1"/>
          </p:nvPr>
        </p:nvSpPr>
        <p:spPr>
          <a:xfrm>
            <a:off x="8129871" y="1552397"/>
            <a:ext cx="3610575" cy="3654082"/>
          </a:xfrm>
        </p:spPr>
        <p:txBody>
          <a:bodyPr vert="horz" lIns="91440" tIns="45720" rIns="91440" bIns="45720" rtlCol="0" anchor="ctr">
            <a:normAutofit/>
          </a:bodyPr>
          <a:lstStyle/>
          <a:p>
            <a:pPr marL="0" indent="0">
              <a:buNone/>
            </a:pPr>
            <a:r>
              <a:rPr lang="en-US" sz="3200" cap="all" dirty="0">
                <a:solidFill>
                  <a:schemeClr val="accent2"/>
                </a:solidFill>
              </a:rPr>
              <a:t>Asylum  &amp; BASIC ELEMENTS</a:t>
            </a:r>
          </a:p>
        </p:txBody>
      </p:sp>
      <p:sp>
        <p:nvSpPr>
          <p:cNvPr id="19" name="Rectangle 18">
            <a:extLst>
              <a:ext uri="{FF2B5EF4-FFF2-40B4-BE49-F238E27FC236}">
                <a16:creationId xmlns:a16="http://schemas.microsoft.com/office/drawing/2014/main" id="{BFCF7016-AC99-433F-B943-24C3736E060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0"/>
            <a:ext cx="7579574" cy="64361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A03737D1-A930-4E3E-9160-3CD4AEC72AB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871" y="453642"/>
            <a:ext cx="3615596" cy="645113"/>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2">
            <a:extLst>
              <a:ext uri="{FF2B5EF4-FFF2-40B4-BE49-F238E27FC236}">
                <a16:creationId xmlns:a16="http://schemas.microsoft.com/office/drawing/2014/main" id="{F71CFF33-010E-4E26-A285-83B18298235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5707627"/>
            <a:ext cx="11293913" cy="649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2751512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018A306-443B-4844-9884-D3E2C3B3717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3F430D2A-93AA-410C-B1BB-98FEA299077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9A0EF52A-1A39-47D8-AA03-47A1C47BE33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896DE2E2-8696-47C1-8B42-A04B409BCF6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7" name="Rectangle 16">
            <a:extLst>
              <a:ext uri="{FF2B5EF4-FFF2-40B4-BE49-F238E27FC236}">
                <a16:creationId xmlns:a16="http://schemas.microsoft.com/office/drawing/2014/main" id="{9DD60C94-0C9C-47B7-BE88-045235ACCC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6288" y="1511561"/>
            <a:ext cx="7347132" cy="3834878"/>
          </a:xfrm>
        </p:spPr>
        <p:txBody>
          <a:bodyPr vert="horz" lIns="91440" tIns="45720" rIns="91440" bIns="45720" rtlCol="0" anchor="ctr">
            <a:normAutofit/>
          </a:bodyPr>
          <a:lstStyle/>
          <a:p>
            <a:r>
              <a:rPr lang="en-US" sz="1600" cap="none" dirty="0">
                <a:solidFill>
                  <a:schemeClr val="tx1"/>
                </a:solidFill>
                <a:latin typeface="Times" panose="02020603060405020304" pitchFamily="18" charset="0"/>
              </a:rPr>
              <a:t>The two ways of obtaining asylum in the united states are the affirmative process and the defensive process.</a:t>
            </a:r>
            <a:br>
              <a:rPr lang="en-US" sz="1600" cap="none" dirty="0">
                <a:solidFill>
                  <a:schemeClr val="tx1"/>
                </a:solidFill>
                <a:latin typeface="Times" panose="02020603060405020304" pitchFamily="18" charset="0"/>
              </a:rPr>
            </a:br>
            <a:r>
              <a:rPr lang="en-US" sz="1600" cap="none" dirty="0">
                <a:solidFill>
                  <a:schemeClr val="tx1"/>
                </a:solidFill>
                <a:latin typeface="Times" panose="02020603060405020304" pitchFamily="18" charset="0"/>
              </a:rPr>
              <a:t/>
            </a:r>
            <a:br>
              <a:rPr lang="en-US" sz="1600" cap="none" dirty="0">
                <a:solidFill>
                  <a:schemeClr val="tx1"/>
                </a:solidFill>
                <a:latin typeface="Times" panose="02020603060405020304" pitchFamily="18" charset="0"/>
              </a:rPr>
            </a:br>
            <a:r>
              <a:rPr lang="en-US" sz="1600" b="1" cap="none" dirty="0">
                <a:solidFill>
                  <a:schemeClr val="tx1"/>
                </a:solidFill>
                <a:latin typeface="Times" panose="02020603060405020304" pitchFamily="18" charset="0"/>
              </a:rPr>
              <a:t>Affirmative process</a:t>
            </a:r>
            <a:r>
              <a:rPr lang="en-US" sz="1600" cap="none" dirty="0">
                <a:solidFill>
                  <a:schemeClr val="tx1"/>
                </a:solidFill>
                <a:latin typeface="Times" panose="02020603060405020304" pitchFamily="18" charset="0"/>
              </a:rPr>
              <a:t>: You must apply for asylum within one year of the date of your last arrival in the united states, except you can prove changed circumstances linked to your eligibility for the benefit within a reasonable time.</a:t>
            </a:r>
            <a:br>
              <a:rPr lang="en-US" sz="1600" cap="none" dirty="0">
                <a:solidFill>
                  <a:schemeClr val="tx1"/>
                </a:solidFill>
                <a:latin typeface="Times" panose="02020603060405020304" pitchFamily="18" charset="0"/>
              </a:rPr>
            </a:br>
            <a:r>
              <a:rPr lang="en-US" sz="1600" b="1" cap="none" dirty="0">
                <a:solidFill>
                  <a:schemeClr val="tx1"/>
                </a:solidFill>
                <a:latin typeface="Times" panose="02020603060405020304" pitchFamily="18" charset="0"/>
              </a:rPr>
              <a:t/>
            </a:r>
            <a:br>
              <a:rPr lang="en-US" sz="1600" b="1" cap="none" dirty="0">
                <a:solidFill>
                  <a:schemeClr val="tx1"/>
                </a:solidFill>
                <a:latin typeface="Times" panose="02020603060405020304" pitchFamily="18" charset="0"/>
              </a:rPr>
            </a:br>
            <a:r>
              <a:rPr lang="en-US" sz="1600" b="1" cap="none" dirty="0">
                <a:solidFill>
                  <a:schemeClr val="tx1"/>
                </a:solidFill>
                <a:latin typeface="Times" panose="02020603060405020304" pitchFamily="18" charset="0"/>
              </a:rPr>
              <a:t> Defensive process: </a:t>
            </a:r>
            <a:r>
              <a:rPr lang="en-US" sz="1600" cap="none" dirty="0">
                <a:solidFill>
                  <a:schemeClr val="tx1"/>
                </a:solidFill>
                <a:latin typeface="Times" panose="02020603060405020304" pitchFamily="18" charset="0"/>
              </a:rPr>
              <a:t>A defensive application for asylum happens when you request asylum as a defense against removal from the united states. For asylum processing to be defensive, you must be in removal proceedings in immigration court with the Executive Office for Immigration Review (EOIR).</a:t>
            </a:r>
            <a:r>
              <a:rPr lang="en-US" sz="1600" dirty="0">
                <a:solidFill>
                  <a:schemeClr val="tx1"/>
                </a:solidFill>
                <a:latin typeface="source_sans_pro_regular"/>
              </a:rPr>
              <a:t/>
            </a:r>
            <a:br>
              <a:rPr lang="en-US" sz="1600" dirty="0">
                <a:solidFill>
                  <a:schemeClr val="tx1"/>
                </a:solidFill>
                <a:latin typeface="source_sans_pro_regular"/>
              </a:rPr>
            </a:br>
            <a:endParaRPr lang="en-US" sz="1600" dirty="0">
              <a:solidFill>
                <a:schemeClr val="tx1"/>
              </a:solidFill>
            </a:endParaRPr>
          </a:p>
        </p:txBody>
      </p:sp>
      <p:sp>
        <p:nvSpPr>
          <p:cNvPr id="3" name="Content Placeholder 2"/>
          <p:cNvSpPr>
            <a:spLocks noGrp="1"/>
          </p:cNvSpPr>
          <p:nvPr>
            <p:ph idx="1"/>
          </p:nvPr>
        </p:nvSpPr>
        <p:spPr>
          <a:xfrm>
            <a:off x="8129871" y="1552397"/>
            <a:ext cx="3610575" cy="3654082"/>
          </a:xfrm>
        </p:spPr>
        <p:txBody>
          <a:bodyPr vert="horz" lIns="91440" tIns="45720" rIns="91440" bIns="45720" rtlCol="0" anchor="ctr">
            <a:normAutofit/>
          </a:bodyPr>
          <a:lstStyle/>
          <a:p>
            <a:pPr marL="0" indent="0">
              <a:buNone/>
            </a:pPr>
            <a:r>
              <a:rPr lang="en-US" sz="3200" cap="all" dirty="0">
                <a:solidFill>
                  <a:schemeClr val="accent2"/>
                </a:solidFill>
              </a:rPr>
              <a:t>Asylum process</a:t>
            </a:r>
          </a:p>
        </p:txBody>
      </p:sp>
      <p:sp>
        <p:nvSpPr>
          <p:cNvPr id="19" name="Rectangle 18">
            <a:extLst>
              <a:ext uri="{FF2B5EF4-FFF2-40B4-BE49-F238E27FC236}">
                <a16:creationId xmlns:a16="http://schemas.microsoft.com/office/drawing/2014/main" id="{BFCF7016-AC99-433F-B943-24C3736E060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0"/>
            <a:ext cx="7579574" cy="64361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A03737D1-A930-4E3E-9160-3CD4AEC72AB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871" y="453642"/>
            <a:ext cx="3615596" cy="645113"/>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2">
            <a:extLst>
              <a:ext uri="{FF2B5EF4-FFF2-40B4-BE49-F238E27FC236}">
                <a16:creationId xmlns:a16="http://schemas.microsoft.com/office/drawing/2014/main" id="{F71CFF33-010E-4E26-A285-83B18298235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5707627"/>
            <a:ext cx="11293913" cy="649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9137874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018A306-443B-4844-9884-D3E2C3B3717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3F430D2A-93AA-410C-B1BB-98FEA299077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9A0EF52A-1A39-47D8-AA03-47A1C47BE33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896DE2E2-8696-47C1-8B42-A04B409BCF6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7" name="Rectangle 16">
            <a:extLst>
              <a:ext uri="{FF2B5EF4-FFF2-40B4-BE49-F238E27FC236}">
                <a16:creationId xmlns:a16="http://schemas.microsoft.com/office/drawing/2014/main" id="{9DD60C94-0C9C-47B7-BE88-045235ACCC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46533" y="1552397"/>
            <a:ext cx="7231784" cy="3654081"/>
          </a:xfrm>
        </p:spPr>
        <p:txBody>
          <a:bodyPr vert="horz" lIns="91440" tIns="45720" rIns="91440" bIns="45720" rtlCol="0" anchor="ctr">
            <a:normAutofit/>
          </a:bodyPr>
          <a:lstStyle/>
          <a:p>
            <a:pPr fontAlgn="base"/>
            <a:r>
              <a:rPr lang="en-US" sz="1800" cap="none" dirty="0">
                <a:solidFill>
                  <a:srgbClr val="000000"/>
                </a:solidFill>
                <a:latin typeface="Times" panose="02020603060405020304" pitchFamily="18" charset="0"/>
              </a:rPr>
              <a:t>The definition of persecution varies by case law.</a:t>
            </a:r>
            <a:br>
              <a:rPr lang="en-US" sz="1800" cap="none" dirty="0">
                <a:solidFill>
                  <a:srgbClr val="000000"/>
                </a:solidFill>
                <a:latin typeface="Times" panose="02020603060405020304" pitchFamily="18" charset="0"/>
              </a:rPr>
            </a:br>
            <a:r>
              <a:rPr lang="en-US" sz="1800" cap="none" dirty="0">
                <a:solidFill>
                  <a:srgbClr val="000000"/>
                </a:solidFill>
                <a:latin typeface="Times" panose="02020603060405020304" pitchFamily="18" charset="0"/>
              </a:rPr>
              <a:t>Most notable forms of persecution include ;</a:t>
            </a:r>
            <a:br>
              <a:rPr lang="en-US" sz="1800" cap="none" dirty="0">
                <a:solidFill>
                  <a:srgbClr val="000000"/>
                </a:solidFill>
                <a:latin typeface="Times" panose="02020603060405020304" pitchFamily="18" charset="0"/>
              </a:rPr>
            </a:br>
            <a:r>
              <a:rPr lang="en-US" sz="1800" cap="none" dirty="0">
                <a:solidFill>
                  <a:srgbClr val="000000"/>
                </a:solidFill>
                <a:latin typeface="Times" panose="02020603060405020304" pitchFamily="18" charset="0"/>
              </a:rPr>
              <a:t/>
            </a:r>
            <a:br>
              <a:rPr lang="en-US" sz="1800" cap="none" dirty="0">
                <a:solidFill>
                  <a:srgbClr val="000000"/>
                </a:solidFill>
                <a:latin typeface="Times" panose="02020603060405020304" pitchFamily="18" charset="0"/>
              </a:rPr>
            </a:br>
            <a:r>
              <a:rPr lang="en-US" sz="1800" cap="none" dirty="0">
                <a:solidFill>
                  <a:srgbClr val="000000"/>
                </a:solidFill>
                <a:latin typeface="Times" panose="02020603060405020304" pitchFamily="18" charset="0"/>
              </a:rPr>
              <a:t>Rape and sexual assault </a:t>
            </a:r>
            <a:br>
              <a:rPr lang="en-US" sz="1800" cap="none" dirty="0">
                <a:solidFill>
                  <a:srgbClr val="000000"/>
                </a:solidFill>
                <a:latin typeface="Times" panose="02020603060405020304" pitchFamily="18" charset="0"/>
              </a:rPr>
            </a:br>
            <a:r>
              <a:rPr lang="en-US" sz="1800" cap="none" dirty="0">
                <a:solidFill>
                  <a:srgbClr val="000000"/>
                </a:solidFill>
                <a:latin typeface="Times" panose="02020603060405020304" pitchFamily="18" charset="0"/>
              </a:rPr>
              <a:t/>
            </a:r>
            <a:br>
              <a:rPr lang="en-US" sz="1800" cap="none" dirty="0">
                <a:solidFill>
                  <a:srgbClr val="000000"/>
                </a:solidFill>
                <a:latin typeface="Times" panose="02020603060405020304" pitchFamily="18" charset="0"/>
              </a:rPr>
            </a:br>
            <a:r>
              <a:rPr lang="en-US" sz="1800" cap="none" dirty="0">
                <a:solidFill>
                  <a:srgbClr val="000000"/>
                </a:solidFill>
                <a:latin typeface="Times" panose="02020603060405020304" pitchFamily="18" charset="0"/>
              </a:rPr>
              <a:t>An act or series of conduct that threatens death, freedom, harm</a:t>
            </a:r>
            <a:br>
              <a:rPr lang="en-US" sz="1800" cap="none" dirty="0">
                <a:solidFill>
                  <a:srgbClr val="000000"/>
                </a:solidFill>
                <a:latin typeface="Times" panose="02020603060405020304" pitchFamily="18" charset="0"/>
              </a:rPr>
            </a:br>
            <a:r>
              <a:rPr lang="en-US" sz="1800" cap="none" dirty="0">
                <a:solidFill>
                  <a:srgbClr val="000000"/>
                </a:solidFill>
                <a:latin typeface="Times" panose="02020603060405020304" pitchFamily="18" charset="0"/>
              </a:rPr>
              <a:t>arrest, imprisonment, interrogation can amount to persecution.</a:t>
            </a:r>
            <a:br>
              <a:rPr lang="en-US" sz="1800" cap="none" dirty="0">
                <a:solidFill>
                  <a:srgbClr val="000000"/>
                </a:solidFill>
                <a:latin typeface="Times" panose="02020603060405020304" pitchFamily="18" charset="0"/>
              </a:rPr>
            </a:br>
            <a:r>
              <a:rPr lang="en-US" sz="1800" cap="none" dirty="0">
                <a:solidFill>
                  <a:srgbClr val="000000"/>
                </a:solidFill>
                <a:latin typeface="+mn-lt"/>
              </a:rPr>
              <a:t/>
            </a:r>
            <a:br>
              <a:rPr lang="en-US" sz="1800" cap="none" dirty="0">
                <a:solidFill>
                  <a:srgbClr val="000000"/>
                </a:solidFill>
                <a:latin typeface="+mn-lt"/>
              </a:rPr>
            </a:br>
            <a:r>
              <a:rPr lang="en-US" sz="1400" dirty="0">
                <a:solidFill>
                  <a:srgbClr val="000000"/>
                </a:solidFill>
                <a:latin typeface="Merriweather"/>
              </a:rPr>
              <a:t/>
            </a:r>
            <a:br>
              <a:rPr lang="en-US" sz="1400" dirty="0">
                <a:solidFill>
                  <a:srgbClr val="000000"/>
                </a:solidFill>
                <a:latin typeface="Merriweather"/>
              </a:rPr>
            </a:br>
            <a:r>
              <a:rPr lang="en-US" sz="1400" dirty="0">
                <a:solidFill>
                  <a:srgbClr val="000000"/>
                </a:solidFill>
                <a:latin typeface="Merriweather"/>
              </a:rPr>
              <a:t/>
            </a:r>
            <a:br>
              <a:rPr lang="en-US" sz="1400" dirty="0">
                <a:solidFill>
                  <a:srgbClr val="000000"/>
                </a:solidFill>
                <a:latin typeface="Merriweather"/>
              </a:rPr>
            </a:br>
            <a:endParaRPr lang="en-US" sz="1400" dirty="0">
              <a:solidFill>
                <a:schemeClr val="tx2"/>
              </a:solidFill>
            </a:endParaRPr>
          </a:p>
        </p:txBody>
      </p:sp>
      <p:sp>
        <p:nvSpPr>
          <p:cNvPr id="3" name="Content Placeholder 2"/>
          <p:cNvSpPr>
            <a:spLocks noGrp="1"/>
          </p:cNvSpPr>
          <p:nvPr>
            <p:ph idx="1"/>
          </p:nvPr>
        </p:nvSpPr>
        <p:spPr>
          <a:xfrm>
            <a:off x="8129871" y="1552397"/>
            <a:ext cx="3610575" cy="3654082"/>
          </a:xfrm>
        </p:spPr>
        <p:txBody>
          <a:bodyPr vert="horz" lIns="91440" tIns="45720" rIns="91440" bIns="45720" rtlCol="0" anchor="ctr">
            <a:normAutofit/>
          </a:bodyPr>
          <a:lstStyle/>
          <a:p>
            <a:pPr marL="0" lvl="0" indent="0">
              <a:buClr>
                <a:srgbClr val="ED8428"/>
              </a:buClr>
              <a:buNone/>
            </a:pPr>
            <a:r>
              <a:rPr lang="en-US" sz="3200" cap="all" dirty="0">
                <a:solidFill>
                  <a:schemeClr val="accent2"/>
                </a:solidFill>
              </a:rPr>
              <a:t>persecution</a:t>
            </a:r>
          </a:p>
        </p:txBody>
      </p:sp>
      <p:sp>
        <p:nvSpPr>
          <p:cNvPr id="19" name="Rectangle 18">
            <a:extLst>
              <a:ext uri="{FF2B5EF4-FFF2-40B4-BE49-F238E27FC236}">
                <a16:creationId xmlns:a16="http://schemas.microsoft.com/office/drawing/2014/main" id="{BFCF7016-AC99-433F-B943-24C3736E060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0"/>
            <a:ext cx="7579574" cy="64361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A03737D1-A930-4E3E-9160-3CD4AEC72AB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871" y="453642"/>
            <a:ext cx="3615596" cy="645113"/>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2">
            <a:extLst>
              <a:ext uri="{FF2B5EF4-FFF2-40B4-BE49-F238E27FC236}">
                <a16:creationId xmlns:a16="http://schemas.microsoft.com/office/drawing/2014/main" id="{F71CFF33-010E-4E26-A285-83B18298235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5707627"/>
            <a:ext cx="11293913" cy="649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9813775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018A306-443B-4844-9884-D3E2C3B3717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3F430D2A-93AA-410C-B1BB-98FEA299077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9A0EF52A-1A39-47D8-AA03-47A1C47BE33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896DE2E2-8696-47C1-8B42-A04B409BCF6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7" name="Rectangle 16">
            <a:extLst>
              <a:ext uri="{FF2B5EF4-FFF2-40B4-BE49-F238E27FC236}">
                <a16:creationId xmlns:a16="http://schemas.microsoft.com/office/drawing/2014/main" id="{9DD60C94-0C9C-47B7-BE88-045235ACCC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46533" y="1552397"/>
            <a:ext cx="7231784" cy="3654081"/>
          </a:xfrm>
        </p:spPr>
        <p:txBody>
          <a:bodyPr vert="horz" lIns="91440" tIns="45720" rIns="91440" bIns="45720" rtlCol="0" anchor="ctr">
            <a:normAutofit/>
          </a:bodyPr>
          <a:lstStyle/>
          <a:p>
            <a:pPr algn="ctr" fontAlgn="base"/>
            <a:r>
              <a:rPr lang="en-US" dirty="0">
                <a:solidFill>
                  <a:srgbClr val="000000"/>
                </a:solidFill>
                <a:latin typeface="Times" panose="02020603060405020304" pitchFamily="18" charset="0"/>
                <a:ea typeface="Tahoma" panose="020B0604030504040204" pitchFamily="34" charset="0"/>
                <a:cs typeface="Tahoma" panose="020B0604030504040204" pitchFamily="34" charset="0"/>
              </a:rPr>
              <a:t>TPS</a:t>
            </a:r>
            <a:br>
              <a:rPr lang="en-US" dirty="0">
                <a:solidFill>
                  <a:srgbClr val="000000"/>
                </a:solidFill>
                <a:latin typeface="Times" panose="02020603060405020304" pitchFamily="18" charset="0"/>
                <a:ea typeface="Tahoma" panose="020B0604030504040204" pitchFamily="34" charset="0"/>
                <a:cs typeface="Tahoma" panose="020B0604030504040204" pitchFamily="34" charset="0"/>
              </a:rPr>
            </a:br>
            <a:r>
              <a:rPr lang="en-US" dirty="0">
                <a:solidFill>
                  <a:srgbClr val="000000"/>
                </a:solidFill>
                <a:latin typeface="Times" panose="02020603060405020304" pitchFamily="18" charset="0"/>
                <a:ea typeface="Tahoma" panose="020B0604030504040204" pitchFamily="34" charset="0"/>
                <a:cs typeface="Tahoma" panose="020B0604030504040204" pitchFamily="34" charset="0"/>
              </a:rPr>
              <a:t>VAWA</a:t>
            </a:r>
            <a:br>
              <a:rPr lang="en-US" dirty="0">
                <a:solidFill>
                  <a:srgbClr val="000000"/>
                </a:solidFill>
                <a:latin typeface="Times" panose="02020603060405020304" pitchFamily="18" charset="0"/>
                <a:ea typeface="Tahoma" panose="020B0604030504040204" pitchFamily="34" charset="0"/>
                <a:cs typeface="Tahoma" panose="020B0604030504040204" pitchFamily="34" charset="0"/>
              </a:rPr>
            </a:br>
            <a:r>
              <a:rPr lang="en-US" dirty="0">
                <a:solidFill>
                  <a:srgbClr val="000000"/>
                </a:solidFill>
                <a:latin typeface="Times" panose="02020603060405020304" pitchFamily="18" charset="0"/>
                <a:ea typeface="Tahoma" panose="020B0604030504040204" pitchFamily="34" charset="0"/>
                <a:cs typeface="Tahoma" panose="020B0604030504040204" pitchFamily="34" charset="0"/>
              </a:rPr>
              <a:t>REFUGEE</a:t>
            </a:r>
            <a:br>
              <a:rPr lang="en-US" dirty="0">
                <a:solidFill>
                  <a:srgbClr val="000000"/>
                </a:solidFill>
                <a:latin typeface="Times" panose="02020603060405020304" pitchFamily="18" charset="0"/>
                <a:ea typeface="Tahoma" panose="020B0604030504040204" pitchFamily="34" charset="0"/>
                <a:cs typeface="Tahoma" panose="020B0604030504040204" pitchFamily="34" charset="0"/>
              </a:rPr>
            </a:br>
            <a:r>
              <a:rPr lang="en-US" dirty="0">
                <a:solidFill>
                  <a:srgbClr val="000000"/>
                </a:solidFill>
                <a:latin typeface="Times" panose="02020603060405020304" pitchFamily="18" charset="0"/>
                <a:ea typeface="Tahoma" panose="020B0604030504040204" pitchFamily="34" charset="0"/>
                <a:cs typeface="Tahoma" panose="020B0604030504040204" pitchFamily="34" charset="0"/>
              </a:rPr>
              <a:t>U VISA</a:t>
            </a:r>
            <a:r>
              <a:rPr lang="en-US" sz="1400" dirty="0">
                <a:solidFill>
                  <a:srgbClr val="000000"/>
                </a:solidFill>
                <a:latin typeface="Merriweather"/>
              </a:rPr>
              <a:t/>
            </a:r>
            <a:br>
              <a:rPr lang="en-US" sz="1400" dirty="0">
                <a:solidFill>
                  <a:srgbClr val="000000"/>
                </a:solidFill>
                <a:latin typeface="Merriweather"/>
              </a:rPr>
            </a:br>
            <a:r>
              <a:rPr lang="en-US" sz="1400" dirty="0">
                <a:solidFill>
                  <a:srgbClr val="000000"/>
                </a:solidFill>
                <a:latin typeface="Merriweather"/>
              </a:rPr>
              <a:t/>
            </a:r>
            <a:br>
              <a:rPr lang="en-US" sz="1400" dirty="0">
                <a:solidFill>
                  <a:srgbClr val="000000"/>
                </a:solidFill>
                <a:latin typeface="Merriweather"/>
              </a:rPr>
            </a:br>
            <a:r>
              <a:rPr lang="en-US" sz="1400" dirty="0">
                <a:solidFill>
                  <a:srgbClr val="000000"/>
                </a:solidFill>
                <a:latin typeface="Merriweather"/>
              </a:rPr>
              <a:t/>
            </a:r>
            <a:br>
              <a:rPr lang="en-US" sz="1400" dirty="0">
                <a:solidFill>
                  <a:srgbClr val="000000"/>
                </a:solidFill>
                <a:latin typeface="Merriweather"/>
              </a:rPr>
            </a:br>
            <a:r>
              <a:rPr lang="en-US" sz="1400" dirty="0">
                <a:solidFill>
                  <a:srgbClr val="000000"/>
                </a:solidFill>
                <a:latin typeface="Merriweather"/>
              </a:rPr>
              <a:t/>
            </a:r>
            <a:br>
              <a:rPr lang="en-US" sz="1400" dirty="0">
                <a:solidFill>
                  <a:srgbClr val="000000"/>
                </a:solidFill>
                <a:latin typeface="Merriweather"/>
              </a:rPr>
            </a:br>
            <a:endParaRPr lang="en-US" sz="1400" dirty="0">
              <a:solidFill>
                <a:schemeClr val="tx2"/>
              </a:solidFill>
            </a:endParaRPr>
          </a:p>
        </p:txBody>
      </p:sp>
      <p:sp>
        <p:nvSpPr>
          <p:cNvPr id="3" name="Content Placeholder 2"/>
          <p:cNvSpPr>
            <a:spLocks noGrp="1"/>
          </p:cNvSpPr>
          <p:nvPr>
            <p:ph idx="1"/>
          </p:nvPr>
        </p:nvSpPr>
        <p:spPr>
          <a:xfrm>
            <a:off x="8129871" y="1552397"/>
            <a:ext cx="3610575" cy="3654082"/>
          </a:xfrm>
        </p:spPr>
        <p:txBody>
          <a:bodyPr vert="horz" lIns="91440" tIns="45720" rIns="91440" bIns="45720" rtlCol="0" anchor="ctr">
            <a:normAutofit/>
          </a:bodyPr>
          <a:lstStyle/>
          <a:p>
            <a:pPr marL="0" lvl="0" indent="0">
              <a:buClr>
                <a:srgbClr val="ED8428"/>
              </a:buClr>
              <a:buNone/>
            </a:pPr>
            <a:r>
              <a:rPr lang="en-US" sz="3200" cap="all" dirty="0">
                <a:solidFill>
                  <a:schemeClr val="accent2"/>
                </a:solidFill>
              </a:rPr>
              <a:t>Other humanitarian grounds. </a:t>
            </a:r>
          </a:p>
        </p:txBody>
      </p:sp>
      <p:sp>
        <p:nvSpPr>
          <p:cNvPr id="19" name="Rectangle 18">
            <a:extLst>
              <a:ext uri="{FF2B5EF4-FFF2-40B4-BE49-F238E27FC236}">
                <a16:creationId xmlns:a16="http://schemas.microsoft.com/office/drawing/2014/main" id="{BFCF7016-AC99-433F-B943-24C3736E060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0"/>
            <a:ext cx="7579574" cy="64361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A03737D1-A930-4E3E-9160-3CD4AEC72AB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871" y="453642"/>
            <a:ext cx="3615596" cy="645113"/>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2">
            <a:extLst>
              <a:ext uri="{FF2B5EF4-FFF2-40B4-BE49-F238E27FC236}">
                <a16:creationId xmlns:a16="http://schemas.microsoft.com/office/drawing/2014/main" id="{F71CFF33-010E-4E26-A285-83B18298235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5707627"/>
            <a:ext cx="11293913" cy="649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6667977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373F125-DEF3-41D6-9918-AB21A2ACC3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1E9F226-EB6E-48C9-ADDA-636DE4BF4EB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581" y="485678"/>
            <a:ext cx="4174743" cy="58887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59157" y="1113764"/>
            <a:ext cx="3269749" cy="4624327"/>
          </a:xfrm>
        </p:spPr>
        <p:txBody>
          <a:bodyPr anchor="ctr">
            <a:normAutofit/>
          </a:bodyPr>
          <a:lstStyle/>
          <a:p>
            <a:r>
              <a:rPr lang="en-US" sz="3200" dirty="0">
                <a:solidFill>
                  <a:srgbClr val="FFFFFF"/>
                </a:solidFill>
              </a:rPr>
              <a:t>resources</a:t>
            </a:r>
          </a:p>
        </p:txBody>
      </p:sp>
      <p:sp>
        <p:nvSpPr>
          <p:cNvPr id="3" name="Content Placeholder 2"/>
          <p:cNvSpPr>
            <a:spLocks noGrp="1"/>
          </p:cNvSpPr>
          <p:nvPr>
            <p:ph type="body" idx="1"/>
          </p:nvPr>
        </p:nvSpPr>
        <p:spPr>
          <a:xfrm>
            <a:off x="5155905" y="1113764"/>
            <a:ext cx="6108179" cy="4624327"/>
          </a:xfrm>
        </p:spPr>
        <p:txBody>
          <a:bodyPr anchor="ctr">
            <a:normAutofit/>
          </a:bodyPr>
          <a:lstStyle/>
          <a:p>
            <a:r>
              <a:rPr lang="en-US" dirty="0"/>
              <a:t>https://justiceforimmigrants.org/</a:t>
            </a:r>
          </a:p>
          <a:p>
            <a:r>
              <a:rPr lang="en-US" dirty="0">
                <a:hlinkClick r:id="rId3"/>
              </a:rPr>
              <a:t>https://www.uscis.gov/humanitarian/refugees-and-asylum/asylum/obtaining-asylum-in-the-united-states</a:t>
            </a:r>
            <a:endParaRPr lang="en-US" dirty="0"/>
          </a:p>
          <a:p>
            <a:r>
              <a:rPr lang="en-US" dirty="0">
                <a:hlinkClick r:id="rId4"/>
              </a:rPr>
              <a:t>https://www.fileright.com/blog/documents-required-adjustment-of-status/</a:t>
            </a:r>
            <a:endParaRPr lang="en-US" dirty="0"/>
          </a:p>
          <a:p>
            <a:endParaRPr lang="en-US" dirty="0"/>
          </a:p>
          <a:p>
            <a:endParaRPr lang="en-US" dirty="0"/>
          </a:p>
          <a:p>
            <a:endParaRPr lang="en-US" dirty="0"/>
          </a:p>
          <a:p>
            <a:endParaRPr dirty="0"/>
          </a:p>
        </p:txBody>
      </p:sp>
    </p:spTree>
    <p:extLst>
      <p:ext uri="{BB962C8B-B14F-4D97-AF65-F5344CB8AC3E}">
        <p14:creationId xmlns:p14="http://schemas.microsoft.com/office/powerpoint/2010/main" val="20301380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AD9C986-D1F2-40EE-AC60-EF5E2D5F748E}"/>
              </a:ext>
            </a:extLst>
          </p:cNvPr>
          <p:cNvPicPr>
            <a:picLocks noChangeAspect="1"/>
          </p:cNvPicPr>
          <p:nvPr/>
        </p:nvPicPr>
        <p:blipFill>
          <a:blip r:embed="rId2"/>
          <a:stretch>
            <a:fillRect/>
          </a:stretch>
        </p:blipFill>
        <p:spPr>
          <a:xfrm>
            <a:off x="5073805" y="1"/>
            <a:ext cx="1817684" cy="1862254"/>
          </a:xfrm>
          <a:prstGeom prst="rect">
            <a:avLst/>
          </a:prstGeom>
        </p:spPr>
      </p:pic>
      <p:sp>
        <p:nvSpPr>
          <p:cNvPr id="4" name="TextBox 3">
            <a:extLst>
              <a:ext uri="{FF2B5EF4-FFF2-40B4-BE49-F238E27FC236}">
                <a16:creationId xmlns:a16="http://schemas.microsoft.com/office/drawing/2014/main" id="{0B3E66E5-294D-4355-9163-50B5872AFA29}"/>
              </a:ext>
            </a:extLst>
          </p:cNvPr>
          <p:cNvSpPr txBox="1"/>
          <p:nvPr/>
        </p:nvSpPr>
        <p:spPr>
          <a:xfrm>
            <a:off x="367989" y="1283798"/>
            <a:ext cx="11586117" cy="5413790"/>
          </a:xfrm>
          <a:prstGeom prst="rect">
            <a:avLst/>
          </a:prstGeom>
          <a:noFill/>
        </p:spPr>
        <p:txBody>
          <a:bodyPr wrap="square">
            <a:spAutoFit/>
          </a:bodyPr>
          <a:lstStyle/>
          <a:p>
            <a:pPr marL="0" marR="0" lvl="0" indent="0" algn="l" defTabSz="457200" rtl="0" eaLnBrk="1" fontAlgn="auto" latinLnBrk="0" hangingPunct="1">
              <a:lnSpc>
                <a:spcPct val="100000"/>
              </a:lnSpc>
              <a:spcBef>
                <a:spcPct val="20000"/>
              </a:spcBef>
              <a:spcAft>
                <a:spcPts val="600"/>
              </a:spcAft>
              <a:buClr>
                <a:srgbClr val="ED8428"/>
              </a:buClr>
              <a:buSzPct val="92000"/>
              <a:buFont typeface="Wingdings 2" panose="05020102010507070707" pitchFamily="18" charset="2"/>
              <a:buNone/>
              <a:tabLst/>
              <a:defRPr/>
            </a:pPr>
            <a:endParaRPr kumimoji="0" lang="en-US" sz="2000" b="0" i="0" u="none" strike="noStrike" kern="1200" cap="none" spc="0" normalizeH="0" baseline="0" noProof="0" dirty="0">
              <a:ln>
                <a:noFill/>
              </a:ln>
              <a:solidFill>
                <a:srgbClr val="3D3D3D"/>
              </a:solidFill>
              <a:effectLst/>
              <a:uLnTx/>
              <a:uFillTx/>
              <a:latin typeface="Gill Sans MT"/>
              <a:ea typeface="+mn-ea"/>
              <a:cs typeface="+mn-cs"/>
            </a:endParaRPr>
          </a:p>
          <a:p>
            <a:pPr marL="0" marR="0" lvl="0" indent="0" algn="l" defTabSz="457200" rtl="0" eaLnBrk="1" fontAlgn="auto" latinLnBrk="0" hangingPunct="1">
              <a:lnSpc>
                <a:spcPct val="100000"/>
              </a:lnSpc>
              <a:spcBef>
                <a:spcPct val="20000"/>
              </a:spcBef>
              <a:spcAft>
                <a:spcPts val="600"/>
              </a:spcAft>
              <a:buClr>
                <a:srgbClr val="ED8428"/>
              </a:buClr>
              <a:buSzPct val="92000"/>
              <a:buFont typeface="Wingdings 2" panose="05020102010507070707" pitchFamily="18" charset="2"/>
              <a:buNone/>
              <a:tabLst/>
              <a:defRPr/>
            </a:pPr>
            <a:r>
              <a:rPr kumimoji="0" lang="en-US" sz="2000" b="0" i="0" u="none" strike="noStrike" kern="1200" cap="none" spc="0" normalizeH="0" baseline="0" noProof="0" dirty="0">
                <a:ln>
                  <a:noFill/>
                </a:ln>
                <a:solidFill>
                  <a:srgbClr val="3D3D3D"/>
                </a:solidFill>
                <a:effectLst/>
                <a:uLnTx/>
                <a:uFillTx/>
                <a:latin typeface="Gill Sans MT"/>
                <a:ea typeface="+mn-ea"/>
                <a:cs typeface="+mn-cs"/>
              </a:rPr>
              <a:t>                                           </a:t>
            </a:r>
          </a:p>
          <a:p>
            <a:pPr marL="0" marR="0" lvl="0" indent="0" algn="l" defTabSz="457200" rtl="0" eaLnBrk="1" fontAlgn="auto" latinLnBrk="0" hangingPunct="1">
              <a:lnSpc>
                <a:spcPct val="100000"/>
              </a:lnSpc>
              <a:spcBef>
                <a:spcPct val="20000"/>
              </a:spcBef>
              <a:spcAft>
                <a:spcPts val="600"/>
              </a:spcAft>
              <a:buClr>
                <a:srgbClr val="ED8428"/>
              </a:buClr>
              <a:buSzPct val="92000"/>
              <a:buFont typeface="Wingdings 2" panose="05020102010507070707" pitchFamily="18" charset="2"/>
              <a:buNone/>
              <a:tabLst/>
              <a:defRPr/>
            </a:pPr>
            <a:r>
              <a:rPr lang="en-US" sz="2000" dirty="0">
                <a:solidFill>
                  <a:srgbClr val="3D3D3D"/>
                </a:solidFill>
                <a:latin typeface="Gill Sans MT"/>
              </a:rPr>
              <a:t>                              </a:t>
            </a:r>
            <a:r>
              <a:rPr kumimoji="0" lang="en-US" sz="2000" b="0" i="0" u="none" strike="noStrike" kern="1200" cap="none" spc="0" normalizeH="0" baseline="0" noProof="0" dirty="0">
                <a:ln>
                  <a:noFill/>
                </a:ln>
                <a:solidFill>
                  <a:srgbClr val="3D3D3D"/>
                </a:solidFill>
                <a:effectLst/>
                <a:uLnTx/>
                <a:uFillTx/>
                <a:latin typeface="Gill Sans MT"/>
                <a:ea typeface="+mn-ea"/>
                <a:cs typeface="+mn-cs"/>
              </a:rPr>
              <a:t>                                           QUESTIONS</a:t>
            </a:r>
          </a:p>
          <a:p>
            <a:pPr marL="0" marR="0" lvl="0" indent="0" algn="l" defTabSz="457200" rtl="0" eaLnBrk="1" fontAlgn="auto" latinLnBrk="0" hangingPunct="1">
              <a:lnSpc>
                <a:spcPct val="100000"/>
              </a:lnSpc>
              <a:spcBef>
                <a:spcPct val="20000"/>
              </a:spcBef>
              <a:spcAft>
                <a:spcPts val="600"/>
              </a:spcAft>
              <a:buClr>
                <a:srgbClr val="ED8428"/>
              </a:buClr>
              <a:buSzPct val="92000"/>
              <a:buFont typeface="Wingdings 2" panose="05020102010507070707" pitchFamily="18" charset="2"/>
              <a:buNone/>
              <a:tabLst/>
              <a:defRPr/>
            </a:pPr>
            <a:endParaRPr kumimoji="0" lang="en-US" sz="2000" b="0" i="0" u="none" strike="noStrike" kern="1200" cap="none" spc="0" normalizeH="0" baseline="0" noProof="0" dirty="0">
              <a:ln>
                <a:noFill/>
              </a:ln>
              <a:solidFill>
                <a:srgbClr val="3D3D3D"/>
              </a:solidFill>
              <a:effectLst/>
              <a:uLnTx/>
              <a:uFillTx/>
              <a:latin typeface="Gill Sans MT"/>
              <a:ea typeface="+mn-ea"/>
              <a:cs typeface="+mn-cs"/>
            </a:endParaRPr>
          </a:p>
          <a:p>
            <a:pPr marL="0" marR="0" lvl="0" indent="0" algn="l" defTabSz="457200" rtl="0" eaLnBrk="1" fontAlgn="auto" latinLnBrk="0" hangingPunct="1">
              <a:lnSpc>
                <a:spcPct val="100000"/>
              </a:lnSpc>
              <a:spcBef>
                <a:spcPct val="20000"/>
              </a:spcBef>
              <a:spcAft>
                <a:spcPts val="600"/>
              </a:spcAft>
              <a:buClr>
                <a:srgbClr val="ED8428"/>
              </a:buClr>
              <a:buSzPct val="92000"/>
              <a:buFont typeface="Wingdings 2" panose="05020102010507070707" pitchFamily="18" charset="2"/>
              <a:buNone/>
              <a:tabLst/>
              <a:defRPr/>
            </a:pPr>
            <a:endParaRPr lang="en-US" sz="2000" dirty="0">
              <a:solidFill>
                <a:srgbClr val="3D3D3D"/>
              </a:solidFill>
              <a:latin typeface="Gill Sans MT"/>
            </a:endParaRPr>
          </a:p>
          <a:p>
            <a:pPr marL="0" marR="0" lvl="0" indent="0" algn="l" defTabSz="457200" rtl="0" eaLnBrk="1" fontAlgn="auto" latinLnBrk="0" hangingPunct="1">
              <a:lnSpc>
                <a:spcPct val="100000"/>
              </a:lnSpc>
              <a:spcBef>
                <a:spcPct val="20000"/>
              </a:spcBef>
              <a:spcAft>
                <a:spcPts val="600"/>
              </a:spcAft>
              <a:buClr>
                <a:srgbClr val="ED8428"/>
              </a:buClr>
              <a:buSzPct val="92000"/>
              <a:buFont typeface="Wingdings 2" panose="05020102010507070707" pitchFamily="18" charset="2"/>
              <a:buNone/>
              <a:tabLst/>
              <a:defRPr/>
            </a:pPr>
            <a:endParaRPr kumimoji="0" lang="en-US" sz="2000" b="0" i="0" u="none" strike="noStrike" kern="1200" cap="none" spc="0" normalizeH="0" baseline="0" noProof="0" dirty="0">
              <a:ln>
                <a:noFill/>
              </a:ln>
              <a:solidFill>
                <a:srgbClr val="3D3D3D"/>
              </a:solidFill>
              <a:effectLst/>
              <a:uLnTx/>
              <a:uFillTx/>
              <a:latin typeface="Gill Sans MT"/>
              <a:ea typeface="+mn-ea"/>
              <a:cs typeface="+mn-cs"/>
            </a:endParaRPr>
          </a:p>
          <a:p>
            <a:pPr marL="0" marR="0" lvl="0" indent="0" algn="l" defTabSz="457200" rtl="0" eaLnBrk="1" fontAlgn="auto" latinLnBrk="0" hangingPunct="1">
              <a:lnSpc>
                <a:spcPct val="100000"/>
              </a:lnSpc>
              <a:spcBef>
                <a:spcPct val="20000"/>
              </a:spcBef>
              <a:spcAft>
                <a:spcPts val="600"/>
              </a:spcAft>
              <a:buClr>
                <a:srgbClr val="ED8428"/>
              </a:buClr>
              <a:buSzPct val="92000"/>
              <a:buFont typeface="Wingdings 2" panose="05020102010507070707" pitchFamily="18" charset="2"/>
              <a:buNone/>
              <a:tabLst/>
              <a:defRPr/>
            </a:pPr>
            <a:r>
              <a:rPr kumimoji="0" lang="en-US" sz="2000" b="0" i="0" u="none" strike="noStrike" kern="1200" cap="none" spc="0" normalizeH="0" baseline="0" noProof="0" dirty="0">
                <a:ln>
                  <a:noFill/>
                </a:ln>
                <a:solidFill>
                  <a:srgbClr val="3D3D3D"/>
                </a:solidFill>
                <a:effectLst/>
                <a:uLnTx/>
                <a:uFillTx/>
                <a:latin typeface="Gill Sans MT"/>
                <a:ea typeface="+mn-ea"/>
                <a:cs typeface="+mn-cs"/>
              </a:rPr>
              <a:t>                                                                     FREELANE LLC </a:t>
            </a:r>
          </a:p>
          <a:p>
            <a:pPr marL="0" marR="0" lvl="0" indent="0" algn="l" defTabSz="457200" rtl="0" eaLnBrk="1" fontAlgn="auto" latinLnBrk="0" hangingPunct="1">
              <a:lnSpc>
                <a:spcPct val="100000"/>
              </a:lnSpc>
              <a:spcBef>
                <a:spcPct val="20000"/>
              </a:spcBef>
              <a:spcAft>
                <a:spcPts val="600"/>
              </a:spcAft>
              <a:buClr>
                <a:srgbClr val="ED8428"/>
              </a:buClr>
              <a:buSzPct val="92000"/>
              <a:buFont typeface="Wingdings 2" panose="05020102010507070707" pitchFamily="18" charset="2"/>
              <a:buNone/>
              <a:tabLst/>
              <a:defRPr/>
            </a:pPr>
            <a:r>
              <a:rPr kumimoji="0" lang="en-US" sz="2000" b="0" i="0" u="none" strike="noStrike" kern="1200" cap="none" spc="0" normalizeH="0" baseline="0" noProof="0" dirty="0">
                <a:ln>
                  <a:noFill/>
                </a:ln>
                <a:solidFill>
                  <a:srgbClr val="3D3D3D"/>
                </a:solidFill>
                <a:effectLst/>
                <a:uLnTx/>
                <a:uFillTx/>
                <a:latin typeface="Gill Sans MT"/>
                <a:ea typeface="+mn-ea"/>
                <a:cs typeface="+mn-cs"/>
              </a:rPr>
              <a:t>                                                                   </a:t>
            </a:r>
            <a:r>
              <a:rPr kumimoji="0" lang="en-US" sz="2000" b="0" i="0" u="none" strike="noStrike" kern="1200" cap="none" spc="0" normalizeH="0" baseline="0" noProof="0" dirty="0">
                <a:ln>
                  <a:noFill/>
                </a:ln>
                <a:solidFill>
                  <a:srgbClr val="3D3D3D"/>
                </a:solidFill>
                <a:effectLst/>
                <a:uLnTx/>
                <a:uFillTx/>
                <a:latin typeface="Gill Sans MT"/>
                <a:ea typeface="+mn-ea"/>
                <a:cs typeface="+mn-cs"/>
                <a:hlinkClick r:id="rId3"/>
              </a:rPr>
              <a:t>www.freelanelaw.com</a:t>
            </a:r>
            <a:endParaRPr kumimoji="0" lang="en-US" sz="2000" b="0" i="0" u="none" strike="noStrike" kern="1200" cap="none" spc="0" normalizeH="0" baseline="0" noProof="0" dirty="0">
              <a:ln>
                <a:noFill/>
              </a:ln>
              <a:solidFill>
                <a:srgbClr val="3D3D3D"/>
              </a:solidFill>
              <a:effectLst/>
              <a:uLnTx/>
              <a:uFillTx/>
              <a:latin typeface="Gill Sans MT"/>
              <a:ea typeface="+mn-ea"/>
              <a:cs typeface="+mn-cs"/>
            </a:endParaRPr>
          </a:p>
          <a:p>
            <a:pPr marL="0" marR="0" lvl="0" indent="0" algn="l" defTabSz="457200" rtl="0" eaLnBrk="1" fontAlgn="auto" latinLnBrk="0" hangingPunct="1">
              <a:lnSpc>
                <a:spcPct val="100000"/>
              </a:lnSpc>
              <a:spcBef>
                <a:spcPct val="20000"/>
              </a:spcBef>
              <a:spcAft>
                <a:spcPts val="600"/>
              </a:spcAft>
              <a:buClr>
                <a:srgbClr val="ED8428"/>
              </a:buClr>
              <a:buSzPct val="92000"/>
              <a:buFont typeface="Wingdings 2" panose="05020102010507070707" pitchFamily="18" charset="2"/>
              <a:buNone/>
              <a:tabLst/>
              <a:defRPr/>
            </a:pPr>
            <a:r>
              <a:rPr kumimoji="0" lang="en-US" sz="2000" b="0" i="0" u="none" strike="noStrike" kern="1200" cap="none" spc="0" normalizeH="0" baseline="0" noProof="0" dirty="0">
                <a:ln>
                  <a:noFill/>
                </a:ln>
                <a:solidFill>
                  <a:srgbClr val="3D3D3D"/>
                </a:solidFill>
                <a:effectLst/>
                <a:uLnTx/>
                <a:uFillTx/>
                <a:latin typeface="Gill Sans MT"/>
                <a:ea typeface="+mn-ea"/>
                <a:cs typeface="+mn-cs"/>
              </a:rPr>
              <a:t>                                                                   info@freelanelaw.com</a:t>
            </a:r>
          </a:p>
          <a:p>
            <a:pPr marL="306000" marR="0" lvl="0" indent="-306000" algn="l" defTabSz="457200" rtl="0" eaLnBrk="1" fontAlgn="auto" latinLnBrk="0" hangingPunct="1">
              <a:lnSpc>
                <a:spcPct val="100000"/>
              </a:lnSpc>
              <a:spcBef>
                <a:spcPct val="20000"/>
              </a:spcBef>
              <a:spcAft>
                <a:spcPts val="600"/>
              </a:spcAft>
              <a:buClr>
                <a:srgbClr val="ED8428"/>
              </a:buClr>
              <a:buSzPct val="92000"/>
              <a:buFont typeface="Wingdings 2" panose="05020102010507070707" pitchFamily="18" charset="2"/>
              <a:buChar char=""/>
              <a:tabLst/>
              <a:defRPr/>
            </a:pPr>
            <a:endParaRPr kumimoji="0" lang="en-US" sz="2000" b="0" i="0" u="none" strike="noStrike" kern="1200" cap="none" spc="0" normalizeH="0" baseline="0" noProof="0" dirty="0">
              <a:ln>
                <a:noFill/>
              </a:ln>
              <a:solidFill>
                <a:srgbClr val="3D3D3D"/>
              </a:solidFill>
              <a:effectLst/>
              <a:uLnTx/>
              <a:uFillTx/>
              <a:latin typeface="Gill Sans MT"/>
              <a:ea typeface="+mn-ea"/>
              <a:cs typeface="+mn-cs"/>
            </a:endParaRPr>
          </a:p>
          <a:p>
            <a:pPr marR="0" lvl="0" algn="l" defTabSz="457200" rtl="0" eaLnBrk="1" fontAlgn="auto" latinLnBrk="0" hangingPunct="1">
              <a:lnSpc>
                <a:spcPct val="100000"/>
              </a:lnSpc>
              <a:spcBef>
                <a:spcPct val="20000"/>
              </a:spcBef>
              <a:spcAft>
                <a:spcPts val="600"/>
              </a:spcAft>
              <a:buClr>
                <a:srgbClr val="ED8428"/>
              </a:buClr>
              <a:buSzPct val="92000"/>
              <a:tabLst/>
              <a:defRPr/>
            </a:pPr>
            <a:endParaRPr kumimoji="0" lang="en-US" sz="2000" b="0" i="0" u="none" strike="noStrike" kern="1200" cap="none" spc="0" normalizeH="0" baseline="0" noProof="0" dirty="0">
              <a:ln>
                <a:noFill/>
              </a:ln>
              <a:solidFill>
                <a:srgbClr val="3D3D3D"/>
              </a:solidFill>
              <a:effectLst/>
              <a:uLnTx/>
              <a:uFillTx/>
              <a:latin typeface="Gill Sans MT"/>
              <a:ea typeface="+mn-ea"/>
              <a:cs typeface="+mn-cs"/>
            </a:endParaRPr>
          </a:p>
          <a:p>
            <a:pPr marL="0" marR="0" lvl="0" indent="0" algn="l" defTabSz="457200" rtl="0" eaLnBrk="1" fontAlgn="auto" latinLnBrk="0" hangingPunct="1">
              <a:lnSpc>
                <a:spcPct val="100000"/>
              </a:lnSpc>
              <a:spcBef>
                <a:spcPct val="20000"/>
              </a:spcBef>
              <a:spcAft>
                <a:spcPts val="600"/>
              </a:spcAft>
              <a:buClr>
                <a:srgbClr val="ED8428"/>
              </a:buClr>
              <a:buSzPct val="92000"/>
              <a:buFont typeface="Wingdings 2" panose="05020102010507070707" pitchFamily="18" charset="2"/>
              <a:buNone/>
              <a:tabLst/>
              <a:defRPr/>
            </a:pPr>
            <a:r>
              <a:rPr kumimoji="0" lang="en-US" sz="1400" b="0" i="0" u="none" strike="noStrike" kern="1200" cap="none" spc="0" normalizeH="0" baseline="0" noProof="0" dirty="0">
                <a:ln>
                  <a:noFill/>
                </a:ln>
                <a:solidFill>
                  <a:srgbClr val="000000"/>
                </a:solidFill>
                <a:effectLst/>
                <a:uLnTx/>
                <a:uFillTx/>
                <a:latin typeface="Gill Sans MT"/>
                <a:ea typeface="+mn-ea"/>
                <a:cs typeface="+mn-cs"/>
              </a:rPr>
              <a:t> This content is provided for educational purposes only and should not be construed as legal advice. This content is further protected under the Freelane brand. The unauthorized commercialization, use or publication of any part of this content is prohibited.</a:t>
            </a:r>
            <a:endParaRPr kumimoji="0" lang="en-US" sz="1400" b="0" i="0" u="none" strike="noStrike" kern="1200" cap="none" spc="0" normalizeH="0" baseline="0" noProof="0" dirty="0">
              <a:ln>
                <a:noFill/>
              </a:ln>
              <a:solidFill>
                <a:srgbClr val="3D3D3D"/>
              </a:solidFill>
              <a:effectLst/>
              <a:uLnTx/>
              <a:uFillTx/>
              <a:latin typeface="Gill Sans MT"/>
              <a:ea typeface="+mn-ea"/>
              <a:cs typeface="+mn-cs"/>
            </a:endParaRPr>
          </a:p>
        </p:txBody>
      </p:sp>
    </p:spTree>
    <p:extLst>
      <p:ext uri="{BB962C8B-B14F-4D97-AF65-F5344CB8AC3E}">
        <p14:creationId xmlns:p14="http://schemas.microsoft.com/office/powerpoint/2010/main" val="36238775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373F125-DEF3-41D6-9918-AB21A2ACC3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1E9F226-EB6E-48C9-ADDA-636DE4BF4EB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581" y="485678"/>
            <a:ext cx="4174743" cy="58887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59157" y="1113764"/>
            <a:ext cx="3269749" cy="4624327"/>
          </a:xfrm>
        </p:spPr>
        <p:txBody>
          <a:bodyPr anchor="ctr">
            <a:normAutofit/>
          </a:bodyPr>
          <a:lstStyle/>
          <a:p>
            <a:r>
              <a:rPr lang="en-US" sz="3200" dirty="0">
                <a:solidFill>
                  <a:srgbClr val="FFFFFF"/>
                </a:solidFill>
              </a:rPr>
              <a:t>  What does it mean to have an F1 STATUS?</a:t>
            </a:r>
          </a:p>
        </p:txBody>
      </p:sp>
      <p:sp>
        <p:nvSpPr>
          <p:cNvPr id="3" name="Content Placeholder 2"/>
          <p:cNvSpPr>
            <a:spLocks noGrp="1"/>
          </p:cNvSpPr>
          <p:nvPr>
            <p:ph idx="1"/>
          </p:nvPr>
        </p:nvSpPr>
        <p:spPr>
          <a:xfrm>
            <a:off x="5155905" y="1113764"/>
            <a:ext cx="6108179" cy="4624327"/>
          </a:xfrm>
        </p:spPr>
        <p:txBody>
          <a:bodyPr anchor="ctr">
            <a:normAutofit/>
          </a:bodyPr>
          <a:lstStyle/>
          <a:p>
            <a:r>
              <a:rPr lang="en-US" sz="2400" b="0" i="0" u="none" strike="noStrike" dirty="0">
                <a:solidFill>
                  <a:srgbClr val="000000"/>
                </a:solidFill>
                <a:effectLst/>
                <a:latin typeface="Times" panose="02020603060405020304" pitchFamily="18" charset="0"/>
                <a:ea typeface="Tahoma" panose="020B0604030504040204" pitchFamily="34" charset="0"/>
                <a:cs typeface="Tahoma" panose="020B0604030504040204" pitchFamily="34" charset="0"/>
              </a:rPr>
              <a:t>The F-1 Visa (Academic Student) allows you to enter the United States as a full-time student at an accredited academic institution or in a language training program. You must be enrolled in a program or course of study that culminates in a degree, diploma, or certificate. The U.S. government must authorize your school to accept international students.</a:t>
            </a:r>
            <a:endParaRPr sz="2400" dirty="0">
              <a:latin typeface="Times" panose="02020603060405020304" pitchFamily="18"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3277798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018A306-443B-4844-9884-D3E2C3B3717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3F430D2A-93AA-410C-B1BB-98FEA299077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9A0EF52A-1A39-47D8-AA03-47A1C47BE33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896DE2E2-8696-47C1-8B42-A04B409BCF6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7" name="Rectangle 16">
            <a:extLst>
              <a:ext uri="{FF2B5EF4-FFF2-40B4-BE49-F238E27FC236}">
                <a16:creationId xmlns:a16="http://schemas.microsoft.com/office/drawing/2014/main" id="{9DD60C94-0C9C-47B7-BE88-045235ACCC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98713" y="1268081"/>
            <a:ext cx="6906492" cy="981194"/>
          </a:xfrm>
        </p:spPr>
        <p:txBody>
          <a:bodyPr vert="horz" lIns="91440" tIns="45720" rIns="91440" bIns="45720" rtlCol="0" anchor="ctr">
            <a:normAutofit fontScale="90000"/>
          </a:bodyPr>
          <a:lstStyle/>
          <a:p>
            <a:r>
              <a:rPr lang="en-US" sz="5400" dirty="0">
                <a:solidFill>
                  <a:schemeClr val="tx2"/>
                </a:solidFill>
              </a:rPr>
              <a:t>Maintaining F-1 STATUS: DO’S &amp; DON’TS</a:t>
            </a:r>
          </a:p>
        </p:txBody>
      </p:sp>
      <p:sp>
        <p:nvSpPr>
          <p:cNvPr id="3" name="Content Placeholder 2"/>
          <p:cNvSpPr>
            <a:spLocks noGrp="1"/>
          </p:cNvSpPr>
          <p:nvPr>
            <p:ph idx="1"/>
          </p:nvPr>
        </p:nvSpPr>
        <p:spPr>
          <a:xfrm flipH="1">
            <a:off x="12473729" y="295872"/>
            <a:ext cx="329608" cy="505536"/>
          </a:xfrm>
        </p:spPr>
        <p:txBody>
          <a:bodyPr vert="horz" lIns="91440" tIns="45720" rIns="91440" bIns="45720" rtlCol="0" anchor="ctr">
            <a:normAutofit fontScale="92500" lnSpcReduction="10000"/>
          </a:bodyPr>
          <a:lstStyle/>
          <a:p>
            <a:pPr marL="0" indent="0">
              <a:buNone/>
            </a:pPr>
            <a:endParaRPr lang="en-US" sz="3200" cap="all" dirty="0">
              <a:solidFill>
                <a:schemeClr val="accent2"/>
              </a:solidFill>
            </a:endParaRPr>
          </a:p>
        </p:txBody>
      </p:sp>
      <p:sp>
        <p:nvSpPr>
          <p:cNvPr id="19" name="Rectangle 18">
            <a:extLst>
              <a:ext uri="{FF2B5EF4-FFF2-40B4-BE49-F238E27FC236}">
                <a16:creationId xmlns:a16="http://schemas.microsoft.com/office/drawing/2014/main" id="{BFCF7016-AC99-433F-B943-24C3736E060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0"/>
            <a:ext cx="7579574" cy="64361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A03737D1-A930-4E3E-9160-3CD4AEC72AB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871" y="453642"/>
            <a:ext cx="3615596" cy="645113"/>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2">
            <a:extLst>
              <a:ext uri="{FF2B5EF4-FFF2-40B4-BE49-F238E27FC236}">
                <a16:creationId xmlns:a16="http://schemas.microsoft.com/office/drawing/2014/main" id="{F71CFF33-010E-4E26-A285-83B18298235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5707627"/>
            <a:ext cx="11293913" cy="649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5" name="TextBox 4">
            <a:extLst>
              <a:ext uri="{FF2B5EF4-FFF2-40B4-BE49-F238E27FC236}">
                <a16:creationId xmlns:a16="http://schemas.microsoft.com/office/drawing/2014/main" id="{58B6B515-9FA3-4D3B-859E-ED938C4FCB95}"/>
              </a:ext>
            </a:extLst>
          </p:cNvPr>
          <p:cNvSpPr txBox="1"/>
          <p:nvPr/>
        </p:nvSpPr>
        <p:spPr>
          <a:xfrm>
            <a:off x="415488" y="2533591"/>
            <a:ext cx="10753255" cy="3600986"/>
          </a:xfrm>
          <a:prstGeom prst="rect">
            <a:avLst/>
          </a:prstGeom>
          <a:noFill/>
        </p:spPr>
        <p:txBody>
          <a:bodyPr wrap="square" rtlCol="0">
            <a:spAutoFit/>
          </a:bodyPr>
          <a:lstStyle/>
          <a:p>
            <a:pPr marL="342900" indent="-342900">
              <a:buFont typeface="+mj-lt"/>
              <a:buAutoNum type="arabicPeriod"/>
            </a:pPr>
            <a:r>
              <a:rPr lang="en-US" sz="2400" dirty="0">
                <a:latin typeface="Times" panose="02020603060405020304" pitchFamily="18" charset="0"/>
              </a:rPr>
              <a:t>You must be registered in SEVIS no later than 30 days after the program start date and within 30 days of the start date of each academic term.</a:t>
            </a:r>
          </a:p>
          <a:p>
            <a:pPr marL="342900" indent="-342900">
              <a:buFont typeface="+mj-lt"/>
              <a:buAutoNum type="arabicPeriod"/>
            </a:pPr>
            <a:r>
              <a:rPr lang="en-US" sz="2400" dirty="0">
                <a:latin typeface="Times" panose="02020603060405020304" pitchFamily="18" charset="0"/>
              </a:rPr>
              <a:t>Maintain Full-time enrollment.</a:t>
            </a:r>
          </a:p>
          <a:p>
            <a:pPr marL="342900" indent="-342900">
              <a:buFont typeface="+mj-lt"/>
              <a:buAutoNum type="arabicPeriod"/>
            </a:pPr>
            <a:r>
              <a:rPr lang="en-US" sz="2400" dirty="0">
                <a:latin typeface="Times" panose="02020603060405020304" pitchFamily="18" charset="0"/>
              </a:rPr>
              <a:t>Apply for work authorization if you need to work— institution/related field theory</a:t>
            </a:r>
          </a:p>
          <a:p>
            <a:pPr marL="342900" indent="-342900">
              <a:buFont typeface="+mj-lt"/>
              <a:buAutoNum type="arabicPeriod"/>
            </a:pPr>
            <a:r>
              <a:rPr lang="en-US" sz="2400" b="0" i="0" dirty="0">
                <a:solidFill>
                  <a:srgbClr val="000000"/>
                </a:solidFill>
                <a:effectLst/>
                <a:latin typeface="Times" panose="02020603060405020304" pitchFamily="18" charset="0"/>
              </a:rPr>
              <a:t>Extend, transfer or update your I-20 quickly by immigration regulations.</a:t>
            </a:r>
            <a:endParaRPr lang="en-US" sz="2400" dirty="0">
              <a:solidFill>
                <a:srgbClr val="000000"/>
              </a:solidFill>
              <a:latin typeface="Times" panose="02020603060405020304" pitchFamily="18" charset="0"/>
            </a:endParaRPr>
          </a:p>
          <a:p>
            <a:pPr marL="342900" indent="-342900">
              <a:buFont typeface="+mj-lt"/>
              <a:buAutoNum type="arabicPeriod"/>
            </a:pPr>
            <a:r>
              <a:rPr lang="en-US" sz="2400" dirty="0">
                <a:solidFill>
                  <a:srgbClr val="000000"/>
                </a:solidFill>
                <a:latin typeface="Times" panose="02020603060405020304" pitchFamily="18" charset="0"/>
              </a:rPr>
              <a:t>Always carry your unexpired Passport and I-94 with you.</a:t>
            </a:r>
          </a:p>
          <a:p>
            <a:pPr marL="342900" indent="-342900">
              <a:buFont typeface="+mj-lt"/>
              <a:buAutoNum type="arabicPeriod"/>
            </a:pPr>
            <a:r>
              <a:rPr lang="en-US" sz="2400" dirty="0">
                <a:solidFill>
                  <a:srgbClr val="000000"/>
                </a:solidFill>
                <a:latin typeface="Times" panose="02020603060405020304" pitchFamily="18" charset="0"/>
              </a:rPr>
              <a:t>Understand your grace period after completion.</a:t>
            </a:r>
          </a:p>
          <a:p>
            <a:pPr marL="342900" indent="-342900">
              <a:buFont typeface="+mj-lt"/>
              <a:buAutoNum type="arabicPeriod"/>
            </a:pPr>
            <a:r>
              <a:rPr lang="en-US" sz="2400" b="0" i="0" dirty="0">
                <a:solidFill>
                  <a:srgbClr val="000000"/>
                </a:solidFill>
                <a:effectLst/>
                <a:latin typeface="Times" panose="02020603060405020304" pitchFamily="18" charset="0"/>
              </a:rPr>
              <a:t>Change your status or depart the USA promptly.</a:t>
            </a:r>
          </a:p>
          <a:p>
            <a:pPr marL="342900" indent="-342900">
              <a:buFont typeface="+mj-lt"/>
              <a:buAutoNum type="arabicPeriod"/>
            </a:pPr>
            <a:endParaRPr lang="en-US" b="0" i="0" dirty="0">
              <a:solidFill>
                <a:srgbClr val="000000"/>
              </a:solidFill>
              <a:effectLst/>
              <a:latin typeface="Roboto" panose="02000000000000000000" pitchFamily="2" charset="0"/>
            </a:endParaRPr>
          </a:p>
          <a:p>
            <a:pPr marL="342900" indent="-342900">
              <a:buFont typeface="+mj-lt"/>
              <a:buAutoNum type="arabicPeriod"/>
            </a:pPr>
            <a:endParaRPr lang="en-US" dirty="0"/>
          </a:p>
        </p:txBody>
      </p:sp>
    </p:spTree>
    <p:extLst>
      <p:ext uri="{BB962C8B-B14F-4D97-AF65-F5344CB8AC3E}">
        <p14:creationId xmlns:p14="http://schemas.microsoft.com/office/powerpoint/2010/main" val="21911788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373F125-DEF3-41D6-9918-AB21A2ACC3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1E9F226-EB6E-48C9-ADDA-636DE4BF4EB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581" y="485678"/>
            <a:ext cx="4174743" cy="58887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59157" y="1113764"/>
            <a:ext cx="3269749" cy="4624327"/>
          </a:xfrm>
        </p:spPr>
        <p:txBody>
          <a:bodyPr anchor="ctr">
            <a:normAutofit/>
          </a:bodyPr>
          <a:lstStyle/>
          <a:p>
            <a:r>
              <a:rPr lang="en-US" sz="3200" dirty="0">
                <a:solidFill>
                  <a:srgbClr val="FFFFFF"/>
                </a:solidFill>
              </a:rPr>
              <a:t>  </a:t>
            </a:r>
            <a:r>
              <a:rPr lang="en-US" sz="3200" dirty="0">
                <a:solidFill>
                  <a:srgbClr val="FFFFFF"/>
                </a:solidFill>
                <a:latin typeface="Times" panose="02020603060405020304" pitchFamily="18" charset="0"/>
              </a:rPr>
              <a:t>What does it mean to have a J-1 STATUS AS AN EXCHANGE STUDENT?</a:t>
            </a:r>
          </a:p>
        </p:txBody>
      </p:sp>
      <p:sp>
        <p:nvSpPr>
          <p:cNvPr id="3" name="Content Placeholder 2"/>
          <p:cNvSpPr>
            <a:spLocks noGrp="1"/>
          </p:cNvSpPr>
          <p:nvPr>
            <p:ph idx="1"/>
          </p:nvPr>
        </p:nvSpPr>
        <p:spPr>
          <a:xfrm>
            <a:off x="5155905" y="1113764"/>
            <a:ext cx="6108179" cy="4624327"/>
          </a:xfrm>
        </p:spPr>
        <p:txBody>
          <a:bodyPr anchor="ctr">
            <a:normAutofit/>
          </a:bodyPr>
          <a:lstStyle/>
          <a:p>
            <a:r>
              <a:rPr lang="en-US" sz="2400" b="0" i="0" u="none" strike="noStrike" dirty="0">
                <a:solidFill>
                  <a:srgbClr val="000000"/>
                </a:solidFill>
                <a:effectLst/>
                <a:latin typeface="Times" panose="02020603060405020304" pitchFamily="18" charset="0"/>
              </a:rPr>
              <a:t>The J-1 visa, also known as the Exchange Visitor Visa or J student visa, is for anyone outside of the US who wishes to participate in the study- and work-related exchange programs approved by the Department of State Bureau of Educational and Cultural Affairs.</a:t>
            </a:r>
            <a:endParaRPr sz="2400" dirty="0">
              <a:latin typeface="Times" panose="02020603060405020304" pitchFamily="18" charset="0"/>
            </a:endParaRPr>
          </a:p>
        </p:txBody>
      </p:sp>
    </p:spTree>
    <p:extLst>
      <p:ext uri="{BB962C8B-B14F-4D97-AF65-F5344CB8AC3E}">
        <p14:creationId xmlns:p14="http://schemas.microsoft.com/office/powerpoint/2010/main" val="28719247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018A306-443B-4844-9884-D3E2C3B3717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3F430D2A-93AA-410C-B1BB-98FEA299077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9A0EF52A-1A39-47D8-AA03-47A1C47BE33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896DE2E2-8696-47C1-8B42-A04B409BCF6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7" name="Rectangle 16">
            <a:extLst>
              <a:ext uri="{FF2B5EF4-FFF2-40B4-BE49-F238E27FC236}">
                <a16:creationId xmlns:a16="http://schemas.microsoft.com/office/drawing/2014/main" id="{9DD60C94-0C9C-47B7-BE88-045235ACCC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98713" y="1268081"/>
            <a:ext cx="6906492" cy="981194"/>
          </a:xfrm>
        </p:spPr>
        <p:txBody>
          <a:bodyPr vert="horz" lIns="91440" tIns="45720" rIns="91440" bIns="45720" rtlCol="0" anchor="ctr">
            <a:noAutofit/>
          </a:bodyPr>
          <a:lstStyle/>
          <a:p>
            <a:r>
              <a:rPr lang="en-US" sz="4400" dirty="0">
                <a:solidFill>
                  <a:schemeClr val="tx2"/>
                </a:solidFill>
                <a:latin typeface="Times" panose="02020603060405020304" pitchFamily="18" charset="0"/>
              </a:rPr>
              <a:t>Maintaining J-1 STATUS: DO’S &amp; DON’TS</a:t>
            </a:r>
          </a:p>
        </p:txBody>
      </p:sp>
      <p:sp>
        <p:nvSpPr>
          <p:cNvPr id="3" name="Content Placeholder 2"/>
          <p:cNvSpPr>
            <a:spLocks noGrp="1"/>
          </p:cNvSpPr>
          <p:nvPr>
            <p:ph idx="1"/>
          </p:nvPr>
        </p:nvSpPr>
        <p:spPr>
          <a:xfrm>
            <a:off x="10158761" y="1552397"/>
            <a:ext cx="1581685" cy="1168501"/>
          </a:xfrm>
        </p:spPr>
        <p:txBody>
          <a:bodyPr vert="horz" lIns="91440" tIns="45720" rIns="91440" bIns="45720" rtlCol="0" anchor="ctr">
            <a:normAutofit/>
          </a:bodyPr>
          <a:lstStyle/>
          <a:p>
            <a:endParaRPr lang="en-US" sz="3200" cap="all" dirty="0">
              <a:solidFill>
                <a:schemeClr val="accent2"/>
              </a:solidFill>
            </a:endParaRPr>
          </a:p>
        </p:txBody>
      </p:sp>
      <p:sp>
        <p:nvSpPr>
          <p:cNvPr id="19" name="Rectangle 18">
            <a:extLst>
              <a:ext uri="{FF2B5EF4-FFF2-40B4-BE49-F238E27FC236}">
                <a16:creationId xmlns:a16="http://schemas.microsoft.com/office/drawing/2014/main" id="{BFCF7016-AC99-433F-B943-24C3736E060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0"/>
            <a:ext cx="7579574" cy="64361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A03737D1-A930-4E3E-9160-3CD4AEC72AB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871" y="453642"/>
            <a:ext cx="3615596" cy="645113"/>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2">
            <a:extLst>
              <a:ext uri="{FF2B5EF4-FFF2-40B4-BE49-F238E27FC236}">
                <a16:creationId xmlns:a16="http://schemas.microsoft.com/office/drawing/2014/main" id="{F71CFF33-010E-4E26-A285-83B18298235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5707627"/>
            <a:ext cx="11293913" cy="649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5" name="TextBox 4">
            <a:extLst>
              <a:ext uri="{FF2B5EF4-FFF2-40B4-BE49-F238E27FC236}">
                <a16:creationId xmlns:a16="http://schemas.microsoft.com/office/drawing/2014/main" id="{58B6B515-9FA3-4D3B-859E-ED938C4FCB95}"/>
              </a:ext>
            </a:extLst>
          </p:cNvPr>
          <p:cNvSpPr txBox="1"/>
          <p:nvPr/>
        </p:nvSpPr>
        <p:spPr>
          <a:xfrm>
            <a:off x="325992" y="2226497"/>
            <a:ext cx="8197522" cy="3600986"/>
          </a:xfrm>
          <a:prstGeom prst="rect">
            <a:avLst/>
          </a:prstGeom>
          <a:noFill/>
        </p:spPr>
        <p:txBody>
          <a:bodyPr wrap="square" rtlCol="0">
            <a:spAutoFit/>
          </a:bodyPr>
          <a:lstStyle/>
          <a:p>
            <a:endParaRPr lang="en-US" dirty="0"/>
          </a:p>
          <a:p>
            <a:pPr marL="342900" indent="-342900">
              <a:buFont typeface="+mj-lt"/>
              <a:buAutoNum type="arabicPeriod"/>
            </a:pPr>
            <a:r>
              <a:rPr lang="en-US" sz="2400" dirty="0">
                <a:latin typeface="Times" panose="02020603060405020304" pitchFamily="18" charset="0"/>
                <a:ea typeface="Tahoma" panose="020B0604030504040204" pitchFamily="34" charset="0"/>
                <a:cs typeface="Tahoma" panose="020B0604030504040204" pitchFamily="34" charset="0"/>
              </a:rPr>
              <a:t>Maintain Full time enrollment.</a:t>
            </a:r>
          </a:p>
          <a:p>
            <a:pPr marL="342900" indent="-342900">
              <a:buFont typeface="+mj-lt"/>
              <a:buAutoNum type="arabicPeriod"/>
            </a:pPr>
            <a:r>
              <a:rPr lang="en-US" sz="2400" dirty="0">
                <a:latin typeface="Times" panose="02020603060405020304" pitchFamily="18" charset="0"/>
                <a:ea typeface="Tahoma" panose="020B0604030504040204" pitchFamily="34" charset="0"/>
                <a:cs typeface="Tahoma" panose="020B0604030504040204" pitchFamily="34" charset="0"/>
              </a:rPr>
              <a:t>Do not accept unauthorized employment </a:t>
            </a:r>
          </a:p>
          <a:p>
            <a:pPr marL="342900" indent="-342900">
              <a:buFont typeface="+mj-lt"/>
              <a:buAutoNum type="arabicPeriod"/>
            </a:pPr>
            <a:r>
              <a:rPr lang="en-US" sz="2400" b="0" i="0" dirty="0">
                <a:solidFill>
                  <a:srgbClr val="000000"/>
                </a:solidFill>
                <a:effectLst/>
                <a:latin typeface="Times" panose="02020603060405020304" pitchFamily="18" charset="0"/>
                <a:ea typeface="Tahoma" panose="020B0604030504040204" pitchFamily="34" charset="0"/>
                <a:cs typeface="Tahoma" panose="020B0604030504040204" pitchFamily="34" charset="0"/>
              </a:rPr>
              <a:t>Extend ,transfer or update your </a:t>
            </a:r>
            <a:r>
              <a:rPr lang="en-US" sz="2400" dirty="0">
                <a:solidFill>
                  <a:srgbClr val="000000"/>
                </a:solidFill>
                <a:latin typeface="Times" panose="02020603060405020304" pitchFamily="18" charset="0"/>
                <a:ea typeface="Tahoma" panose="020B0604030504040204" pitchFamily="34" charset="0"/>
                <a:cs typeface="Tahoma" panose="020B0604030504040204" pitchFamily="34" charset="0"/>
              </a:rPr>
              <a:t>DS- 2019 </a:t>
            </a:r>
            <a:r>
              <a:rPr lang="en-US" sz="2400" b="0" i="0" dirty="0">
                <a:solidFill>
                  <a:srgbClr val="000000"/>
                </a:solidFill>
                <a:effectLst/>
                <a:latin typeface="Times" panose="02020603060405020304" pitchFamily="18" charset="0"/>
                <a:ea typeface="Tahoma" panose="020B0604030504040204" pitchFamily="34" charset="0"/>
                <a:cs typeface="Tahoma" panose="020B0604030504040204" pitchFamily="34" charset="0"/>
              </a:rPr>
              <a:t>in a timely fashion in accordance with immigration regulations.</a:t>
            </a:r>
            <a:endParaRPr lang="en-US" sz="2400" dirty="0">
              <a:solidFill>
                <a:srgbClr val="000000"/>
              </a:solidFill>
              <a:latin typeface="Times" panose="02020603060405020304" pitchFamily="18" charset="0"/>
              <a:ea typeface="Tahoma" panose="020B0604030504040204" pitchFamily="34" charset="0"/>
              <a:cs typeface="Tahoma" panose="020B0604030504040204" pitchFamily="34" charset="0"/>
            </a:endParaRPr>
          </a:p>
          <a:p>
            <a:pPr marL="342900" indent="-342900">
              <a:buFont typeface="+mj-lt"/>
              <a:buAutoNum type="arabicPeriod"/>
            </a:pPr>
            <a:r>
              <a:rPr lang="en-US" sz="2400" dirty="0">
                <a:solidFill>
                  <a:srgbClr val="000000"/>
                </a:solidFill>
                <a:latin typeface="Times" panose="02020603060405020304" pitchFamily="18" charset="0"/>
                <a:ea typeface="Tahoma" panose="020B0604030504040204" pitchFamily="34" charset="0"/>
                <a:cs typeface="Tahoma" panose="020B0604030504040204" pitchFamily="34" charset="0"/>
              </a:rPr>
              <a:t>Always carry your unexpired Passport and I-94 with you.</a:t>
            </a:r>
          </a:p>
          <a:p>
            <a:pPr marL="342900" indent="-342900">
              <a:buFont typeface="+mj-lt"/>
              <a:buAutoNum type="arabicPeriod"/>
            </a:pPr>
            <a:r>
              <a:rPr lang="en-US" sz="2400" b="0" i="0" dirty="0">
                <a:solidFill>
                  <a:srgbClr val="000000"/>
                </a:solidFill>
                <a:effectLst/>
                <a:latin typeface="Times" panose="02020603060405020304" pitchFamily="18" charset="0"/>
                <a:ea typeface="Tahoma" panose="020B0604030504040204" pitchFamily="34" charset="0"/>
                <a:cs typeface="Tahoma" panose="020B0604030504040204" pitchFamily="34" charset="0"/>
              </a:rPr>
              <a:t>Change your status or depart the USA in a timely manner.</a:t>
            </a:r>
          </a:p>
          <a:p>
            <a:pPr marL="342900" indent="-342900">
              <a:buFont typeface="+mj-lt"/>
              <a:buAutoNum type="arabicPeriod"/>
            </a:pPr>
            <a:r>
              <a:rPr lang="en-US" sz="2400" b="0" i="0" dirty="0">
                <a:solidFill>
                  <a:srgbClr val="000000"/>
                </a:solidFill>
                <a:effectLst/>
                <a:latin typeface="Times" panose="02020603060405020304" pitchFamily="18" charset="0"/>
                <a:ea typeface="Tahoma" panose="020B0604030504040204" pitchFamily="34" charset="0"/>
                <a:cs typeface="Tahoma" panose="020B0604030504040204" pitchFamily="34" charset="0"/>
              </a:rPr>
              <a:t>Report change of address, US phone number and email within 10 days of change.</a:t>
            </a:r>
          </a:p>
          <a:p>
            <a:pPr marL="342900" indent="-342900">
              <a:buFont typeface="+mj-lt"/>
              <a:buAutoNum type="arabicPeriod"/>
            </a:pPr>
            <a:endParaRPr lang="en-US" dirty="0"/>
          </a:p>
        </p:txBody>
      </p:sp>
    </p:spTree>
    <p:extLst>
      <p:ext uri="{BB962C8B-B14F-4D97-AF65-F5344CB8AC3E}">
        <p14:creationId xmlns:p14="http://schemas.microsoft.com/office/powerpoint/2010/main" val="37271650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373F125-DEF3-41D6-9918-AB21A2ACC3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1E9F226-EB6E-48C9-ADDA-636DE4BF4EB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581" y="485678"/>
            <a:ext cx="4174743" cy="58887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0581" y="1113764"/>
            <a:ext cx="4174743" cy="4624327"/>
          </a:xfrm>
        </p:spPr>
        <p:txBody>
          <a:bodyPr anchor="ctr">
            <a:normAutofit/>
          </a:bodyPr>
          <a:lstStyle/>
          <a:p>
            <a:r>
              <a:rPr lang="en-US" sz="3600" dirty="0">
                <a:solidFill>
                  <a:srgbClr val="FFFFFF"/>
                </a:solidFill>
                <a:latin typeface="Times" panose="02020603060405020304" pitchFamily="18" charset="0"/>
              </a:rPr>
              <a:t>TRANSITIONING</a:t>
            </a:r>
            <a:r>
              <a:rPr lang="en-US" sz="2000" dirty="0">
                <a:solidFill>
                  <a:srgbClr val="FFFFFF"/>
                </a:solidFill>
                <a:latin typeface="Times" panose="02020603060405020304" pitchFamily="18" charset="0"/>
              </a:rPr>
              <a:t> </a:t>
            </a:r>
            <a:r>
              <a:rPr lang="en-US" sz="3600" dirty="0">
                <a:solidFill>
                  <a:srgbClr val="FFFFFF"/>
                </a:solidFill>
                <a:latin typeface="Times" panose="02020603060405020304" pitchFamily="18" charset="0"/>
              </a:rPr>
              <a:t>FROM F-1 TO OPT &amp; H-1B</a:t>
            </a:r>
          </a:p>
        </p:txBody>
      </p:sp>
      <p:sp>
        <p:nvSpPr>
          <p:cNvPr id="3" name="Content Placeholder 2"/>
          <p:cNvSpPr>
            <a:spLocks noGrp="1"/>
          </p:cNvSpPr>
          <p:nvPr>
            <p:ph idx="1"/>
          </p:nvPr>
        </p:nvSpPr>
        <p:spPr>
          <a:xfrm>
            <a:off x="5155905" y="1113764"/>
            <a:ext cx="6108179" cy="4624327"/>
          </a:xfrm>
        </p:spPr>
        <p:txBody>
          <a:bodyPr anchor="ctr">
            <a:normAutofit lnSpcReduction="10000"/>
          </a:bodyPr>
          <a:lstStyle/>
          <a:p>
            <a:pPr algn="l"/>
            <a:r>
              <a:rPr lang="en-US" sz="2400" b="0" i="0" dirty="0">
                <a:effectLst/>
                <a:latin typeface="Times" panose="02020603060405020304" pitchFamily="18" charset="0"/>
              </a:rPr>
              <a:t>Many undergraduate and graduate students on F-1 visas hope to adjust from F-1 to H-1B visa status. </a:t>
            </a:r>
            <a:r>
              <a:rPr lang="en-US" sz="2400" dirty="0">
                <a:latin typeface="Times" panose="02020603060405020304" pitchFamily="18" charset="0"/>
              </a:rPr>
              <a:t>S</a:t>
            </a:r>
            <a:r>
              <a:rPr lang="en-US" sz="2400" b="0" i="0" dirty="0">
                <a:effectLst/>
                <a:latin typeface="Times" panose="02020603060405020304" pitchFamily="18" charset="0"/>
              </a:rPr>
              <a:t>tudents can either change directly from F-1 to H-1B or take the F-1 to OPT to H-1B path.</a:t>
            </a:r>
          </a:p>
          <a:p>
            <a:pPr algn="l"/>
            <a:r>
              <a:rPr lang="en-US" sz="2400" b="0" i="0" dirty="0">
                <a:effectLst/>
                <a:latin typeface="Times" panose="02020603060405020304" pitchFamily="18" charset="0"/>
              </a:rPr>
              <a:t>Many F-1 students use </a:t>
            </a:r>
            <a:r>
              <a:rPr lang="en-US" sz="2400" dirty="0">
                <a:latin typeface="Times" panose="02020603060405020304" pitchFamily="18" charset="0"/>
              </a:rPr>
              <a:t>their</a:t>
            </a:r>
            <a:r>
              <a:rPr lang="en-US" sz="2400" b="0" i="0" dirty="0">
                <a:effectLst/>
                <a:latin typeface="Times" panose="02020603060405020304" pitchFamily="18" charset="0"/>
              </a:rPr>
              <a:t> OPT (Optional </a:t>
            </a:r>
            <a:r>
              <a:rPr lang="en-US" sz="2400" dirty="0">
                <a:latin typeface="Times" panose="02020603060405020304" pitchFamily="18" charset="0"/>
              </a:rPr>
              <a:t>P</a:t>
            </a:r>
            <a:r>
              <a:rPr lang="en-US" sz="2400" b="0" i="0" dirty="0">
                <a:effectLst/>
                <a:latin typeface="Times" panose="02020603060405020304" pitchFamily="18" charset="0"/>
              </a:rPr>
              <a:t>ractical </a:t>
            </a:r>
            <a:r>
              <a:rPr lang="en-US" sz="2400" dirty="0">
                <a:latin typeface="Times" panose="02020603060405020304" pitchFamily="18" charset="0"/>
              </a:rPr>
              <a:t>T</a:t>
            </a:r>
            <a:r>
              <a:rPr lang="en-US" sz="2400" b="0" i="0" dirty="0">
                <a:effectLst/>
                <a:latin typeface="Times" panose="02020603060405020304" pitchFamily="18" charset="0"/>
              </a:rPr>
              <a:t>raining) before applying for H-1B. Many international students use their OPT to gain valuable experience while looking for sponsor </a:t>
            </a:r>
            <a:r>
              <a:rPr lang="en-US" sz="2400" dirty="0">
                <a:latin typeface="Times" panose="02020603060405020304" pitchFamily="18" charset="0"/>
              </a:rPr>
              <a:t>companies. </a:t>
            </a:r>
            <a:r>
              <a:rPr lang="en-US" sz="2400" b="0" i="0" dirty="0">
                <a:effectLst/>
                <a:latin typeface="Times" panose="02020603060405020304" pitchFamily="18" charset="0"/>
              </a:rPr>
              <a:t>However, F-1 students may also apply directly for H-1B status if they have found an employer to sponsor their H-1B visa.</a:t>
            </a:r>
          </a:p>
          <a:p>
            <a:endParaRPr dirty="0"/>
          </a:p>
        </p:txBody>
      </p:sp>
    </p:spTree>
    <p:extLst>
      <p:ext uri="{BB962C8B-B14F-4D97-AF65-F5344CB8AC3E}">
        <p14:creationId xmlns:p14="http://schemas.microsoft.com/office/powerpoint/2010/main" val="34891969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373F125-DEF3-41D6-9918-AB21A2ACC3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1E9F226-EB6E-48C9-ADDA-636DE4BF4EB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581" y="485678"/>
            <a:ext cx="4174743" cy="58887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68216" y="1113764"/>
            <a:ext cx="3903784" cy="4624327"/>
          </a:xfrm>
        </p:spPr>
        <p:txBody>
          <a:bodyPr anchor="ctr">
            <a:normAutofit/>
          </a:bodyPr>
          <a:lstStyle/>
          <a:p>
            <a:r>
              <a:rPr kumimoji="0" lang="en-US" sz="3600" b="0" i="0" u="none" strike="noStrike" kern="1200" cap="none" spc="0" normalizeH="0" baseline="0" noProof="0" dirty="0">
                <a:ln>
                  <a:noFill/>
                </a:ln>
                <a:solidFill>
                  <a:schemeClr val="tx1"/>
                </a:solidFill>
                <a:effectLst/>
                <a:uLnTx/>
                <a:uFillTx/>
                <a:latin typeface="Verdana" panose="020B0604030504040204" pitchFamily="34" charset="0"/>
                <a:ea typeface="+mn-ea"/>
                <a:cs typeface="+mn-cs"/>
              </a:rPr>
              <a:t>F1-OPTIONAL PRACTICAL TRAINING(OPT)</a:t>
            </a:r>
            <a:endParaRPr lang="en-US" sz="3600" cap="none" dirty="0">
              <a:solidFill>
                <a:schemeClr val="tx1"/>
              </a:solidFill>
            </a:endParaRPr>
          </a:p>
        </p:txBody>
      </p:sp>
      <p:sp>
        <p:nvSpPr>
          <p:cNvPr id="3" name="Content Placeholder 2"/>
          <p:cNvSpPr>
            <a:spLocks noGrp="1"/>
          </p:cNvSpPr>
          <p:nvPr>
            <p:ph idx="1"/>
          </p:nvPr>
        </p:nvSpPr>
        <p:spPr>
          <a:xfrm>
            <a:off x="4842959" y="485678"/>
            <a:ext cx="7027912" cy="5888772"/>
          </a:xfrm>
        </p:spPr>
        <p:txBody>
          <a:bodyPr anchor="ctr">
            <a:normAutofit/>
          </a:bodyPr>
          <a:lstStyle/>
          <a:p>
            <a:r>
              <a:rPr lang="en-US" sz="2000" dirty="0">
                <a:effectLst/>
                <a:latin typeface="Times" panose="02020603060405020304" pitchFamily="18" charset="0"/>
              </a:rPr>
              <a:t>Optional practical training is a visa program that allows F-1</a:t>
            </a:r>
            <a:r>
              <a:rPr lang="en-US" sz="2000" b="1" dirty="0">
                <a:solidFill>
                  <a:srgbClr val="4A4A4A"/>
                </a:solidFill>
                <a:effectLst/>
                <a:latin typeface="robotomedium"/>
              </a:rPr>
              <a:t/>
            </a:r>
            <a:br>
              <a:rPr lang="en-US" sz="2000" b="1" dirty="0">
                <a:solidFill>
                  <a:srgbClr val="4A4A4A"/>
                </a:solidFill>
                <a:effectLst/>
                <a:latin typeface="robotomedium"/>
              </a:rPr>
            </a:br>
            <a:r>
              <a:rPr lang="en-US" sz="2000" dirty="0">
                <a:latin typeface="Times" panose="02020603060405020304" pitchFamily="18" charset="0"/>
              </a:rPr>
              <a:t>students to work in the US for 12 months. Upon completing undergraduate or graduate studies, F-1 students </a:t>
            </a:r>
            <a:r>
              <a:rPr lang="en-US" sz="2000" b="1" dirty="0">
                <a:latin typeface="Times" panose="02020603060405020304" pitchFamily="18" charset="0"/>
              </a:rPr>
              <a:t>may</a:t>
            </a:r>
            <a:r>
              <a:rPr lang="en-US" sz="2000" dirty="0">
                <a:latin typeface="Times" panose="02020603060405020304" pitchFamily="18" charset="0"/>
              </a:rPr>
              <a:t> either return to their home country or participate in OPT, allowing them to gain practical experience in their central area of study.</a:t>
            </a:r>
          </a:p>
          <a:p>
            <a:r>
              <a:rPr lang="en-US" sz="2000" dirty="0">
                <a:latin typeface="Times" panose="02020603060405020304" pitchFamily="18" charset="0"/>
              </a:rPr>
              <a:t>Eligible F-1 students are permitted 12 months of CPT/OPT per degree level </a:t>
            </a:r>
          </a:p>
          <a:p>
            <a:pPr lvl="0">
              <a:buClr>
                <a:srgbClr val="ED8428"/>
              </a:buClr>
              <a:buFont typeface="Arial" panose="020B0604020202020204" pitchFamily="34" charset="0"/>
              <a:buChar char="•"/>
            </a:pPr>
            <a:r>
              <a:rPr lang="en-US" sz="2000" dirty="0">
                <a:solidFill>
                  <a:srgbClr val="3D3D3D"/>
                </a:solidFill>
                <a:latin typeface="Times" panose="02020603060405020304" pitchFamily="18" charset="0"/>
              </a:rPr>
              <a:t>Apply for a 17-month OPT extension if they are STEM (science, technology, engineering, math) degree, holders.</a:t>
            </a:r>
            <a:endParaRPr lang="en-US" sz="2000" dirty="0">
              <a:latin typeface="Times" panose="02020603060405020304" pitchFamily="18" charset="0"/>
            </a:endParaRPr>
          </a:p>
          <a:p>
            <a:r>
              <a:rPr lang="en-US" sz="2000" dirty="0">
                <a:latin typeface="Times" panose="02020603060405020304" pitchFamily="18" charset="0"/>
              </a:rPr>
              <a:t>365+ days of full-time CPT disqualifies a student for OPT.</a:t>
            </a:r>
          </a:p>
          <a:p>
            <a:pPr>
              <a:buFont typeface="Arial" panose="020B0604020202020204" pitchFamily="34" charset="0"/>
              <a:buChar char="•"/>
            </a:pPr>
            <a:r>
              <a:rPr lang="en-US" sz="2000" dirty="0">
                <a:latin typeface="Times" panose="02020603060405020304" pitchFamily="18" charset="0"/>
              </a:rPr>
              <a:t>Gain practical experience in their central area of study.</a:t>
            </a:r>
          </a:p>
          <a:p>
            <a:pPr>
              <a:buFont typeface="Arial" panose="020B0604020202020204" pitchFamily="34" charset="0"/>
              <a:buChar char="•"/>
            </a:pPr>
            <a:r>
              <a:rPr lang="en-US" sz="2000" dirty="0">
                <a:latin typeface="Times" panose="02020603060405020304" pitchFamily="18" charset="0"/>
              </a:rPr>
              <a:t>Start work after receiving EAD (Employment Authorization Document). Employment without authorization may trigger unlawful presence </a:t>
            </a:r>
          </a:p>
          <a:p>
            <a:pPr marL="0" indent="0">
              <a:buNone/>
            </a:pPr>
            <a:endParaRPr dirty="0"/>
          </a:p>
        </p:txBody>
      </p:sp>
    </p:spTree>
    <p:extLst>
      <p:ext uri="{BB962C8B-B14F-4D97-AF65-F5344CB8AC3E}">
        <p14:creationId xmlns:p14="http://schemas.microsoft.com/office/powerpoint/2010/main" val="27018330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373F125-DEF3-41D6-9918-AB21A2ACC3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1E9F226-EB6E-48C9-ADDA-636DE4BF4EB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581" y="485678"/>
            <a:ext cx="4174743" cy="58887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68216" y="1113764"/>
            <a:ext cx="3903784" cy="4624327"/>
          </a:xfrm>
        </p:spPr>
        <p:txBody>
          <a:bodyPr anchor="ctr">
            <a:normAutofit/>
          </a:bodyPr>
          <a:lstStyle/>
          <a:p>
            <a:r>
              <a:rPr lang="en-US" sz="3600" cap="none" dirty="0">
                <a:solidFill>
                  <a:schemeClr val="tx1"/>
                </a:solidFill>
                <a:latin typeface="Verdana" panose="020B0604030504040204" pitchFamily="34" charset="0"/>
                <a:ea typeface="+mn-ea"/>
                <a:cs typeface="+mn-cs"/>
              </a:rPr>
              <a:t>24 MONTHS STEM (SCIENCE, TECHNOLOGY, ENGINEERING AND MATHS FIELDS) EXTENSION</a:t>
            </a:r>
            <a:endParaRPr lang="en-US" sz="3600" cap="none" dirty="0">
              <a:solidFill>
                <a:schemeClr val="tx1"/>
              </a:solidFill>
            </a:endParaRPr>
          </a:p>
        </p:txBody>
      </p:sp>
      <p:sp>
        <p:nvSpPr>
          <p:cNvPr id="3" name="Content Placeholder 2"/>
          <p:cNvSpPr>
            <a:spLocks noGrp="1"/>
          </p:cNvSpPr>
          <p:nvPr>
            <p:ph idx="1"/>
          </p:nvPr>
        </p:nvSpPr>
        <p:spPr>
          <a:xfrm>
            <a:off x="5155905" y="1113764"/>
            <a:ext cx="6108179" cy="4624327"/>
          </a:xfrm>
        </p:spPr>
        <p:txBody>
          <a:bodyPr anchor="ctr">
            <a:normAutofit fontScale="92500"/>
          </a:bodyPr>
          <a:lstStyle/>
          <a:p>
            <a:r>
              <a:rPr lang="en-US" sz="2000" dirty="0">
                <a:latin typeface="Times" panose="02020603060405020304" pitchFamily="18" charset="0"/>
              </a:rPr>
              <a:t>Employer must be registered with E-verify.</a:t>
            </a:r>
            <a:endParaRPr lang="en-US" sz="2000" dirty="0">
              <a:effectLst/>
              <a:latin typeface="Times" panose="02020603060405020304" pitchFamily="18" charset="0"/>
            </a:endParaRPr>
          </a:p>
          <a:p>
            <a:r>
              <a:rPr lang="en-US" sz="2000" dirty="0">
                <a:effectLst/>
                <a:latin typeface="Times" panose="02020603060405020304" pitchFamily="18" charset="0"/>
              </a:rPr>
              <a:t>Eligible F1 students </a:t>
            </a:r>
            <a:r>
              <a:rPr lang="en-US" sz="2000" dirty="0">
                <a:latin typeface="Times" panose="02020603060405020304" pitchFamily="18" charset="0"/>
              </a:rPr>
              <a:t>are permitted 12 months of CPT/OPT per degree level </a:t>
            </a:r>
          </a:p>
          <a:p>
            <a:pPr lvl="0">
              <a:buClr>
                <a:srgbClr val="ED8428"/>
              </a:buClr>
              <a:buFont typeface="Arial" panose="020B0604020202020204" pitchFamily="34" charset="0"/>
              <a:buChar char="•"/>
            </a:pPr>
            <a:r>
              <a:rPr lang="en-US" sz="2000" dirty="0">
                <a:solidFill>
                  <a:srgbClr val="3D3D3D"/>
                </a:solidFill>
                <a:latin typeface="Times" panose="02020603060405020304" pitchFamily="18" charset="0"/>
              </a:rPr>
              <a:t>Apply for a 17-month OPT extension if they have a STEM (science, technology, engineering, math) degree.</a:t>
            </a:r>
            <a:endParaRPr lang="en-US" sz="2000" dirty="0">
              <a:latin typeface="Times" panose="02020603060405020304" pitchFamily="18" charset="0"/>
            </a:endParaRPr>
          </a:p>
          <a:p>
            <a:r>
              <a:rPr lang="en-US" sz="2000" dirty="0">
                <a:effectLst/>
                <a:latin typeface="Times" panose="02020603060405020304" pitchFamily="18" charset="0"/>
              </a:rPr>
              <a:t>365+ days of full-time CPT disqualifies a student for OPT.</a:t>
            </a:r>
          </a:p>
          <a:p>
            <a:pPr>
              <a:buFont typeface="Arial" panose="020B0604020202020204" pitchFamily="34" charset="0"/>
              <a:buChar char="•"/>
            </a:pPr>
            <a:r>
              <a:rPr lang="en-US" sz="2000" dirty="0">
                <a:effectLst/>
                <a:latin typeface="Times" panose="02020603060405020304" pitchFamily="18" charset="0"/>
              </a:rPr>
              <a:t>Gain practical experience in their central area of study.</a:t>
            </a:r>
          </a:p>
          <a:p>
            <a:pPr>
              <a:buFont typeface="Arial" panose="020B0604020202020204" pitchFamily="34" charset="0"/>
              <a:buChar char="•"/>
            </a:pPr>
            <a:r>
              <a:rPr lang="en-US" sz="2000" dirty="0">
                <a:effectLst/>
                <a:latin typeface="Times" panose="02020603060405020304" pitchFamily="18" charset="0"/>
              </a:rPr>
              <a:t>Start work after receiving EAD (Employment Authorization Document). Employment without authorization may trigger unlawful presence </a:t>
            </a:r>
          </a:p>
          <a:p>
            <a:pPr marL="0" indent="0">
              <a:buNone/>
            </a:pPr>
            <a:r>
              <a:rPr lang="en-US" b="1" dirty="0">
                <a:solidFill>
                  <a:srgbClr val="4A4A4A"/>
                </a:solidFill>
                <a:effectLst/>
                <a:latin typeface="robotomedium"/>
              </a:rPr>
              <a:t/>
            </a:r>
            <a:br>
              <a:rPr lang="en-US" b="1" dirty="0">
                <a:solidFill>
                  <a:srgbClr val="4A4A4A"/>
                </a:solidFill>
                <a:effectLst/>
                <a:latin typeface="robotomedium"/>
              </a:rPr>
            </a:br>
            <a:endParaRPr dirty="0"/>
          </a:p>
        </p:txBody>
      </p:sp>
    </p:spTree>
    <p:extLst>
      <p:ext uri="{BB962C8B-B14F-4D97-AF65-F5344CB8AC3E}">
        <p14:creationId xmlns:p14="http://schemas.microsoft.com/office/powerpoint/2010/main" val="4163729065"/>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65359"/>
      </a:accent1>
      <a:accent2>
        <a:srgbClr val="ED8428"/>
      </a:accent2>
      <a:accent3>
        <a:srgbClr val="E6C46D"/>
      </a:accent3>
      <a:accent4>
        <a:srgbClr val="969FA7"/>
      </a:accent4>
      <a:accent5>
        <a:srgbClr val="A9C37C"/>
      </a:accent5>
      <a:accent6>
        <a:srgbClr val="5A8071"/>
      </a:accent6>
      <a:hlink>
        <a:srgbClr val="828282"/>
      </a:hlink>
      <a:folHlink>
        <a:srgbClr val="A5A5A5"/>
      </a:folHlink>
    </a:clrScheme>
    <a:fontScheme name="Dividend">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5D8C9649-FBE1-4B5B-8258-8A170F9843A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1423</TotalTime>
  <Words>2648</Words>
  <Application>Microsoft Office PowerPoint</Application>
  <PresentationFormat>Widescreen</PresentationFormat>
  <Paragraphs>121</Paragraphs>
  <Slides>29</Slides>
  <Notes>21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29</vt:i4>
      </vt:variant>
    </vt:vector>
  </HeadingPairs>
  <TitlesOfParts>
    <vt:vector size="41" baseType="lpstr">
      <vt:lpstr>Arial</vt:lpstr>
      <vt:lpstr>Calibri</vt:lpstr>
      <vt:lpstr>Gill Sans MT</vt:lpstr>
      <vt:lpstr>Merriweather</vt:lpstr>
      <vt:lpstr>Roboto</vt:lpstr>
      <vt:lpstr>robotomedium</vt:lpstr>
      <vt:lpstr>source_sans_pro_regular</vt:lpstr>
      <vt:lpstr>Tahoma</vt:lpstr>
      <vt:lpstr>Times</vt:lpstr>
      <vt:lpstr>Verdana</vt:lpstr>
      <vt:lpstr>Wingdings 2</vt:lpstr>
      <vt:lpstr>Dividend</vt:lpstr>
      <vt:lpstr>IMMIGRATION WORKSHOP</vt:lpstr>
      <vt:lpstr>Contents</vt:lpstr>
      <vt:lpstr>  What does it mean to have an F1 STATUS?</vt:lpstr>
      <vt:lpstr>Maintaining F-1 STATUS: DO’S &amp; DON’TS</vt:lpstr>
      <vt:lpstr>  What does it mean to have a J-1 STATUS AS AN EXCHANGE STUDENT?</vt:lpstr>
      <vt:lpstr>Maintaining J-1 STATUS: DO’S &amp; DON’TS</vt:lpstr>
      <vt:lpstr>TRANSITIONING FROM F-1 TO OPT &amp; H-1B</vt:lpstr>
      <vt:lpstr>F1-OPTIONAL PRACTICAL TRAINING(OPT)</vt:lpstr>
      <vt:lpstr>24 MONTHS STEM (SCIENCE, TECHNOLOGY, ENGINEERING AND MATHS FIELDS) EXTENSION</vt:lpstr>
      <vt:lpstr>H-1B H-1B visa is a nonimmigrant visa program that allows USA employers to hire foreign professionals in specialty occupations, which are professions that require theoretical and practical application of specialized knowledge along with a bachelor's degree or its equivalent. One of the advantages of an H-1B is the benefit of dual intent.  H-1B visa holders may:  Work legally in the U.S for a period of 3 to 6 years. Gain practical and theoretical experience related to their field.  Bring their spouse and children to the USA on an H4 visa. Travel in and out of U.S if valid H-1b status is maintained.  Apply for permanent residency in the USA, also known as a green card.  </vt:lpstr>
      <vt:lpstr>H-1B CAP The H-1B cap is the total number of H-1B petitions that the US Congress can approve for a fiscal year.  Congress set the current annual regular cap for the H-1B category at 65,000.  Some H-1B nonimmigrant visas (or status grants) are not subject to this annual cap. Six thousand eight hundred visas are set aside from the 65,000 each fiscal year for the  H-1B program under the legislation implementing the US -Chile and US- Singapore free trade agreements. Unused visas in this group become available for H-1B use for the next fiscal year’s regular H-1B cap.</vt:lpstr>
      <vt:lpstr>H1B CAP EXEMPTION. Universities and related nonprofit entities, nonprofit research organizations, and government research organizations are exempt from the quota or cap. These employers can submit an H1B cap application to the USCIS during the year without concern for the fiscal year limit.   Quota exemptions are available to universities. or certain research organizations.  Time spent in H-1B status with a cap-exempt company still counts towards the 6-year limit.  Individuals must have a quota number to port (switch) to a cap-subject sponsor.  An H-1B may port (switch) from a cap-subject sponsor to a cap-exempt sponsor, even when quota numbers are unavailable.</vt:lpstr>
      <vt:lpstr>H-1B CAP gap: f-1 to H-1B The cap gap automatically extends  F1 status and OPT authorization to September 30, linking  it to the H-1B start date of October 1st .This usually occurs where application for H-1B was made in timely fashion and opt expires before October 1st .   KEY POINTS  H-1B must be filed in timely fashion  Must have allowed status at the time of filling.  Denial ends cap gap 60 days grace resumes, no more work authorization.  Can change status in the US from F-1 to H-1B without a visa stamp.  You must have H-1B approval and correct F-1 documentation before travel.  An appointment with the consulate should be made after October 1st.  </vt:lpstr>
      <vt:lpstr>H-1B TIMING The fiscal year begins on the 1st of October, The first day an h1b employee may resume work for sponsor company  Applications may be received up to 6 months in advance of the effective date   A lottery is typically held for all applications. received during the first five business days of April </vt:lpstr>
      <vt:lpstr>H-1B 2022 LOTTERY SYSTEM  The number of H-1B visas that can be issued each year is capped at 85,000. IN the H1B VISA PROGRAM THERE ARE TWO CATERGORIES OF  quota: regular quotas and Masters quotas. The quotas for the 2022 fiscal year are:  H-1B Regular Quota: 65,000 visas H-1B Master’s Quota: 20,000 visas (only those with a Masters degree are eligible)   the H-1B visa is one of the most sought-after visas in the U.S. Thus, CAUSING AN increase in RECENT years. To address the RUSH IN H1-B visa APPLICATION, the USCIS introduced a lottery system to randomly select qualified applicants until they meet the quota of 85,000 people. </vt:lpstr>
      <vt:lpstr>H-1B status is granted generally for 3 years and eligible for an additional extension of 3 years for a total of 6 years  Leaving the U.S. stops the 6-year clock.  time recapture  quota avoidance in the future (remaining time only)  If the foreign national leaves the US for one year, he or she is eligible for another 6 years of H-1B status by obtaining a new quota number</vt:lpstr>
      <vt:lpstr>H-1B GRACE PERIOD H-1B holder may be granted a 60 day grace period upon termination of the employment  Once per approval  Doesn’t extend past the authorized validity period  Work is not authorized during the grace period, but may work upon timely filed H-1B application  10 days before/after work permit may be issued to accommodate transition / change of  status </vt:lpstr>
      <vt:lpstr>H1B PORTABILITY H-1B beneficiaries CAN CHANGE  to a new employer SUBJECT TO RULES.  The move can be immediate upon the filing of a new H-1B petition, for those in proper H-1B status  The new petition must be “non-frivolous” and filed before the expiration of a current H-1B  The total H-1B time remains 6 years of aggregate work with all employers</vt:lpstr>
      <vt:lpstr>ADJUSTMENT OF STATUS (AOS)  Adjustment of status is the Pathway to permanent residency for people who are applying from within the United States.  AOS is usually dependent on primary applications. To go through, applicants need to prove they are admissible. this includes;  Not a member of a terrorist or communist group No communicable disease or harmful mental impairment. No Criminal record after biometrics No past uscis violation or fraud. No public charge. No Claim to us citizen</vt:lpstr>
      <vt:lpstr>Immediate relatives of a U.S. citizen and permanent residents — including spouses, children under 21, and parents of citizens over 21   STUDENTS  VISITORS    ASYLEES  Business visa holders   Employees  and several other visa categories </vt:lpstr>
      <vt:lpstr>Green Card Through Family You may apply for adjustment of status if you have Relatives of current U.S. citizens  or green card holders Including   Immediate relatives of U.S. citizens (spouse, unmarried child under age 21, parent of U.S. citizen who is at least 21 years old)   BROTHER OR SISTER  of a U.S. citizen   Family of a permanent resident including spouse, unmarried child under 21 years, married son or daughter 21 years or older   Family of U.S. citizen including son or daughter child 21 years or older, married son or daughter, brother or sister who is at least 21 years old  Fiancé€ of a U.S. citizen or the fiancée’s child  Abused spouse, child, or parent of a U.S. citizen or lawful permanent resident AND Widow(er) of a U.S. citizen  Before you can file for AOS of a family-based green card, your relative will need to file the I-130, Petition. </vt:lpstr>
      <vt:lpstr>Green To qualify for a green card through employment, you must have an extraordinary ability in science, art, education, business, or athletics. There are three preferences in this category: First preference You have extraordinary ability in the sciences, arts, education, business or athletics. You are an outstanding professor or researcher; or You are a multinational manager or executive who meets specific criteria. SECOND PREFERENCE You are a member of a profession that requires an advanced degree; or You have exceptional ability in the sciences, arts, business; or You are seeking a national interest waiver. THIRD PREFERENCE You are a skilled worker (meaning your job requires a minimum of two years of training or work experience); or You are a professional (meaning your job requires at least a U.S. bachelor’s degree or a foreign equivalent, and you are a member of the profession); or You are an unskilled worker (meaning you will perform unskilled labor requiring less than two years of training or experience).  </vt:lpstr>
      <vt:lpstr>Ineligible parties include:  Undocumented immigrants*  S visa holders who enterED the U.S. as a witness or informant  Anyone traveling through the U.S. to a different country  Furthermore, anyone who may be deported cannot file for adjustment of status. For example, anyone involved in a terrorist group is ineligible.  Exceptions apply*   </vt:lpstr>
      <vt:lpstr>A person in the U.S. may be granted asylum if they are unwilling to return to thier country of nationality because of past persecution or a well-founded fear of persecution on account of their:  1) Race  2) Religion,   3) Nationality,   4) Political Opinion, or  5) Membership In A Particular Social Group.   NOTE: YOU MUST PROVE THAT THERE IS A LINK BETWEEN PERSECUTION AND THE GROUNDS FOR ASYLUM.  </vt:lpstr>
      <vt:lpstr>The two ways of obtaining asylum in the united states are the affirmative process and the defensive process.  Affirmative process: You must apply for asylum within one year of the date of your last arrival in the united states, except you can prove changed circumstances linked to your eligibility for the benefit within a reasonable time.   Defensive process: A defensive application for asylum happens when you request asylum as a defense against removal from the united states. For asylum processing to be defensive, you must be in removal proceedings in immigration court with the Executive Office for Immigration Review (EOIR). </vt:lpstr>
      <vt:lpstr>The definition of persecution varies by case law. Most notable forms of persecution include ;  Rape and sexual assault   An act or series of conduct that threatens death, freedom, harm arrest, imprisonment, interrogation can amount to persecution.    </vt:lpstr>
      <vt:lpstr>TPS VAWA REFUGEE U VISA    </vt:lpstr>
      <vt:lpstr>resources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Here's your outline to get started</dc:title>
  <dc:creator>jachinmak@outlook.com</dc:creator>
  <cp:lastModifiedBy>Elangwe, Wele</cp:lastModifiedBy>
  <cp:revision>115</cp:revision>
  <dcterms:created xsi:type="dcterms:W3CDTF">2022-04-25T05:40:08Z</dcterms:created>
  <dcterms:modified xsi:type="dcterms:W3CDTF">2022-04-26T18:57:43Z</dcterms:modified>
</cp:coreProperties>
</file>