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15"/>
  </p:notesMasterIdLst>
  <p:handoutMasterIdLst>
    <p:handoutMasterId r:id="rId16"/>
  </p:handoutMasterIdLst>
  <p:sldIdLst>
    <p:sldId id="256" r:id="rId5"/>
    <p:sldId id="270" r:id="rId6"/>
    <p:sldId id="273" r:id="rId7"/>
    <p:sldId id="274" r:id="rId8"/>
    <p:sldId id="275" r:id="rId9"/>
    <p:sldId id="276" r:id="rId10"/>
    <p:sldId id="278" r:id="rId11"/>
    <p:sldId id="280" r:id="rId12"/>
    <p:sldId id="272" r:id="rId13"/>
    <p:sldId id="28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>
        <p:scale>
          <a:sx n="59" d="100"/>
          <a:sy n="59" d="100"/>
        </p:scale>
        <p:origin x="1176" y="2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5/17/2022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5/17/2022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0027C-EC98-9A36-1B40-CBCDFB1FBE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E039EE-CE35-B588-0799-4CC85E6777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BE20E1-688B-EAA3-D21C-AA4CCAE04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pPr/>
              <a:t>5/17/2022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8C44D7-B607-E4C7-B073-44D80F947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83EBE8-C6BB-6572-6BC9-A099C2779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53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1F2CB-A8E6-D877-CAFA-F938F243A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ED382D-DBEB-3CF6-144E-12E13F25F9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2B306-3B8E-D1EA-413D-183BEFAA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8844BD-0514-ECD6-733A-E3D9FCAF6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C7F93B-7488-5927-AC8E-1096668BB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21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68CF6B-038C-3728-FB1A-323E6190BC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913FAF-3D3D-74EF-DB0B-AAF4AD5FD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6AD0EF-B530-4006-C67A-3058BA564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5D1EC3-015E-2281-3ADE-F89B51F6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C9224-0288-207F-FFC6-0F4FF7D8A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75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5114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7B1D3-F964-7621-C850-7E9C87BE5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336DB-CD22-4D66-007B-912415247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126AB-2122-B7A0-D5CA-FB2518B3F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97CE68-F35C-4002-67C0-D03C65D7A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AFCC6B-4131-5326-E8E2-59016271A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3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EA88D-35CD-8DFF-6FDA-0A5EB2E35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B9ABCD-5C44-D4A3-4321-09B57B9E3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AAA27-99F7-BFA7-7647-7E5174D38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6EB8E-198A-85C3-BDB8-8A19CFFDC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F463D-B9C4-C0E0-DAEE-E4FDD1894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31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E18C3-092B-B8BA-DC25-E6012940C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0CF55-DB2D-9973-AA1A-851C75D71D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BE812-D335-5811-770B-A3AC343BB1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6CC6F1-26EA-9AF4-EAD7-3AF051ABB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8B6740-9A3A-0F83-3A7F-6E69898D7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9720D9-19C5-ECED-B97D-F088B8FD9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79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86AB3-1C04-77D2-92AA-B4312346E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23356B-050C-580B-5557-09A64BDC8B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C4E764-8A58-A8AE-7750-803116392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3AE1D1-F060-C3B6-1D79-3E4FC4723E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1EFAC9-4831-FB92-136B-4F061C3D6E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C86F3D-3034-537E-3477-9B9DA47C5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B0A444-8EC0-FA41-379F-9FDED71DD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B1FF09-F10E-F545-0EC3-38446A157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90C66-F74E-E30A-DE1D-22D7DF1DD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1DC2D3-D3EC-67A2-A27B-47952DA8C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DFDF5E-1E55-1121-9C51-B85AEE61E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9FE552-1D9A-AC9F-92D4-1F73B9D7F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43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82C187-488C-D20E-B4BE-47011AB6A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5E9291-1790-7137-1FF6-F757DADD8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CCA3B-045D-C53F-6589-26018ECEA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81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785A0-37EB-81F5-C3F4-403F1E0E8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A83BF-192A-5846-0BB7-4E68F7630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E83EFE-C928-8BFA-4EF2-E0847B09F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70CE8D-B5EB-1090-8941-94191FEB1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CE177B-B4F9-AAEF-BAD4-8BC33C577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AB373F-2FD8-C5DF-746E-7A424604F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76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9E20F-E4C6-AF7F-B140-64C34E2E8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3669F7-7001-EDEB-C8E4-3F25E0D142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8F0409-AFD4-CA2D-DFE5-CAFDF29114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AC3276-F600-0ABA-D47E-B133E0F56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8E115C-1FBC-A1CF-E6ED-E2AC1A71E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7F3B75-0178-4838-C6D9-F285D981F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99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4D1EEE-38F6-44BC-31DB-7BC980729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1F9908-D226-77F3-6F69-1FA2B2166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42934D-5A10-F476-68BF-C11DF765ED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F1C520-5149-613D-E487-CAF3A5877F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C639D-A030-988C-11E6-F2AA17D1D9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85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A815F2C-4E80-4019-8E59-FAD3F7F84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009304" cy="6858000"/>
          </a:xfrm>
          <a:custGeom>
            <a:avLst/>
            <a:gdLst>
              <a:gd name="connsiteX0" fmla="*/ 8239723 w 12009304"/>
              <a:gd name="connsiteY0" fmla="*/ 5083103 h 6858000"/>
              <a:gd name="connsiteX1" fmla="*/ 9505105 w 12009304"/>
              <a:gd name="connsiteY1" fmla="*/ 5083103 h 6858000"/>
              <a:gd name="connsiteX2" fmla="*/ 9564676 w 12009304"/>
              <a:gd name="connsiteY2" fmla="*/ 5091016 h 6858000"/>
              <a:gd name="connsiteX3" fmla="*/ 9605648 w 12009304"/>
              <a:gd name="connsiteY3" fmla="*/ 5108194 h 6858000"/>
              <a:gd name="connsiteX4" fmla="*/ 9580608 w 12009304"/>
              <a:gd name="connsiteY4" fmla="*/ 5151499 h 6858000"/>
              <a:gd name="connsiteX5" fmla="*/ 8693486 w 12009304"/>
              <a:gd name="connsiteY5" fmla="*/ 6685800 h 6858000"/>
              <a:gd name="connsiteX6" fmla="*/ 8595419 w 12009304"/>
              <a:gd name="connsiteY6" fmla="*/ 6814017 h 6858000"/>
              <a:gd name="connsiteX7" fmla="*/ 8545620 w 12009304"/>
              <a:gd name="connsiteY7" fmla="*/ 6858000 h 6858000"/>
              <a:gd name="connsiteX8" fmla="*/ 7612173 w 12009304"/>
              <a:gd name="connsiteY8" fmla="*/ 6858000 h 6858000"/>
              <a:gd name="connsiteX9" fmla="*/ 7591825 w 12009304"/>
              <a:gd name="connsiteY9" fmla="*/ 6822959 h 6858000"/>
              <a:gd name="connsiteX10" fmla="*/ 7411622 w 12009304"/>
              <a:gd name="connsiteY10" fmla="*/ 6512633 h 6858000"/>
              <a:gd name="connsiteX11" fmla="*/ 7411622 w 12009304"/>
              <a:gd name="connsiteY11" fmla="*/ 6289354 h 6858000"/>
              <a:gd name="connsiteX12" fmla="*/ 8045680 w 12009304"/>
              <a:gd name="connsiteY12" fmla="*/ 5197465 h 6858000"/>
              <a:gd name="connsiteX13" fmla="*/ 8239723 w 12009304"/>
              <a:gd name="connsiteY13" fmla="*/ 5083103 h 6858000"/>
              <a:gd name="connsiteX14" fmla="*/ 10622296 w 12009304"/>
              <a:gd name="connsiteY14" fmla="*/ 1326563 h 6858000"/>
              <a:gd name="connsiteX15" fmla="*/ 11448522 w 12009304"/>
              <a:gd name="connsiteY15" fmla="*/ 1326563 h 6858000"/>
              <a:gd name="connsiteX16" fmla="*/ 11577006 w 12009304"/>
              <a:gd name="connsiteY16" fmla="*/ 1401233 h 6858000"/>
              <a:gd name="connsiteX17" fmla="*/ 11989228 w 12009304"/>
              <a:gd name="connsiteY17" fmla="*/ 2114179 h 6858000"/>
              <a:gd name="connsiteX18" fmla="*/ 11989228 w 12009304"/>
              <a:gd name="connsiteY18" fmla="*/ 2259969 h 6858000"/>
              <a:gd name="connsiteX19" fmla="*/ 11577006 w 12009304"/>
              <a:gd name="connsiteY19" fmla="*/ 2972914 h 6858000"/>
              <a:gd name="connsiteX20" fmla="*/ 11448522 w 12009304"/>
              <a:gd name="connsiteY20" fmla="*/ 3047587 h 6858000"/>
              <a:gd name="connsiteX21" fmla="*/ 10622296 w 12009304"/>
              <a:gd name="connsiteY21" fmla="*/ 3047587 h 6858000"/>
              <a:gd name="connsiteX22" fmla="*/ 10495594 w 12009304"/>
              <a:gd name="connsiteY22" fmla="*/ 2972914 h 6858000"/>
              <a:gd name="connsiteX23" fmla="*/ 10081589 w 12009304"/>
              <a:gd name="connsiteY23" fmla="*/ 2259969 h 6858000"/>
              <a:gd name="connsiteX24" fmla="*/ 10081589 w 12009304"/>
              <a:gd name="connsiteY24" fmla="*/ 2114179 h 6858000"/>
              <a:gd name="connsiteX25" fmla="*/ 10495594 w 12009304"/>
              <a:gd name="connsiteY25" fmla="*/ 1401233 h 6858000"/>
              <a:gd name="connsiteX26" fmla="*/ 10622296 w 12009304"/>
              <a:gd name="connsiteY26" fmla="*/ 1326563 h 6858000"/>
              <a:gd name="connsiteX27" fmla="*/ 0 w 12009304"/>
              <a:gd name="connsiteY27" fmla="*/ 0 h 6858000"/>
              <a:gd name="connsiteX28" fmla="*/ 4457990 w 12009304"/>
              <a:gd name="connsiteY28" fmla="*/ 0 h 6858000"/>
              <a:gd name="connsiteX29" fmla="*/ 5902610 w 12009304"/>
              <a:gd name="connsiteY29" fmla="*/ 0 h 6858000"/>
              <a:gd name="connsiteX30" fmla="*/ 8476869 w 12009304"/>
              <a:gd name="connsiteY30" fmla="*/ 0 h 6858000"/>
              <a:gd name="connsiteX31" fmla="*/ 8535933 w 12009304"/>
              <a:gd name="connsiteY31" fmla="*/ 39849 h 6858000"/>
              <a:gd name="connsiteX32" fmla="*/ 8693486 w 12009304"/>
              <a:gd name="connsiteY32" fmla="*/ 220603 h 6858000"/>
              <a:gd name="connsiteX33" fmla="*/ 10389180 w 12009304"/>
              <a:gd name="connsiteY33" fmla="*/ 3153347 h 6858000"/>
              <a:gd name="connsiteX34" fmla="*/ 10389180 w 12009304"/>
              <a:gd name="connsiteY34" fmla="*/ 3753061 h 6858000"/>
              <a:gd name="connsiteX35" fmla="*/ 9759557 w 12009304"/>
              <a:gd name="connsiteY35" fmla="*/ 4842009 h 6858000"/>
              <a:gd name="connsiteX36" fmla="*/ 9706493 w 12009304"/>
              <a:gd name="connsiteY36" fmla="*/ 4933778 h 6858000"/>
              <a:gd name="connsiteX37" fmla="*/ 9708360 w 12009304"/>
              <a:gd name="connsiteY37" fmla="*/ 4934561 h 6858000"/>
              <a:gd name="connsiteX38" fmla="*/ 9802002 w 12009304"/>
              <a:gd name="connsiteY38" fmla="*/ 5029008 h 6858000"/>
              <a:gd name="connsiteX39" fmla="*/ 10514131 w 12009304"/>
              <a:gd name="connsiteY39" fmla="*/ 6260653 h 6858000"/>
              <a:gd name="connsiteX40" fmla="*/ 10514131 w 12009304"/>
              <a:gd name="connsiteY40" fmla="*/ 6512512 h 6858000"/>
              <a:gd name="connsiteX41" fmla="*/ 10340271 w 12009304"/>
              <a:gd name="connsiteY41" fmla="*/ 6813206 h 6858000"/>
              <a:gd name="connsiteX42" fmla="*/ 10314372 w 12009304"/>
              <a:gd name="connsiteY42" fmla="*/ 6858000 h 6858000"/>
              <a:gd name="connsiteX43" fmla="*/ 10119136 w 12009304"/>
              <a:gd name="connsiteY43" fmla="*/ 6858000 h 6858000"/>
              <a:gd name="connsiteX44" fmla="*/ 10122008 w 12009304"/>
              <a:gd name="connsiteY44" fmla="*/ 6853033 h 6858000"/>
              <a:gd name="connsiteX45" fmla="*/ 10327158 w 12009304"/>
              <a:gd name="connsiteY45" fmla="*/ 6498223 h 6858000"/>
              <a:gd name="connsiteX46" fmla="*/ 10327158 w 12009304"/>
              <a:gd name="connsiteY46" fmla="*/ 6274942 h 6858000"/>
              <a:gd name="connsiteX47" fmla="*/ 9695832 w 12009304"/>
              <a:gd name="connsiteY47" fmla="*/ 5183053 h 6858000"/>
              <a:gd name="connsiteX48" fmla="*/ 9612819 w 12009304"/>
              <a:gd name="connsiteY48" fmla="*/ 5099323 h 6858000"/>
              <a:gd name="connsiteX49" fmla="*/ 9603213 w 12009304"/>
              <a:gd name="connsiteY49" fmla="*/ 5095298 h 6858000"/>
              <a:gd name="connsiteX50" fmla="*/ 9654707 w 12009304"/>
              <a:gd name="connsiteY50" fmla="*/ 5006238 h 6858000"/>
              <a:gd name="connsiteX51" fmla="*/ 9693004 w 12009304"/>
              <a:gd name="connsiteY51" fmla="*/ 4940002 h 6858000"/>
              <a:gd name="connsiteX52" fmla="*/ 9653283 w 12009304"/>
              <a:gd name="connsiteY52" fmla="*/ 4923348 h 6858000"/>
              <a:gd name="connsiteX53" fmla="*/ 9586087 w 12009304"/>
              <a:gd name="connsiteY53" fmla="*/ 4914420 h 6858000"/>
              <a:gd name="connsiteX54" fmla="*/ 8158743 w 12009304"/>
              <a:gd name="connsiteY54" fmla="*/ 4914420 h 6858000"/>
              <a:gd name="connsiteX55" fmla="*/ 7939863 w 12009304"/>
              <a:gd name="connsiteY55" fmla="*/ 5043420 h 6858000"/>
              <a:gd name="connsiteX56" fmla="*/ 7224650 w 12009304"/>
              <a:gd name="connsiteY56" fmla="*/ 6275065 h 6858000"/>
              <a:gd name="connsiteX57" fmla="*/ 7224650 w 12009304"/>
              <a:gd name="connsiteY57" fmla="*/ 6526922 h 6858000"/>
              <a:gd name="connsiteX58" fmla="*/ 7350544 w 12009304"/>
              <a:gd name="connsiteY58" fmla="*/ 6743723 h 6858000"/>
              <a:gd name="connsiteX59" fmla="*/ 7416905 w 12009304"/>
              <a:gd name="connsiteY59" fmla="*/ 6858000 h 6858000"/>
              <a:gd name="connsiteX60" fmla="*/ 5902610 w 12009304"/>
              <a:gd name="connsiteY60" fmla="*/ 6858000 h 6858000"/>
              <a:gd name="connsiteX61" fmla="*/ 4389357 w 12009304"/>
              <a:gd name="connsiteY61" fmla="*/ 6858000 h 6858000"/>
              <a:gd name="connsiteX62" fmla="*/ 0 w 12009304"/>
              <a:gd name="connsiteY6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10" descr="A picture containing text, stationary, writing implement&#10;&#10;Description automatically generated">
            <a:extLst>
              <a:ext uri="{FF2B5EF4-FFF2-40B4-BE49-F238E27FC236}">
                <a16:creationId xmlns:a16="http://schemas.microsoft.com/office/drawing/2014/main" id="{670A31AA-4C26-B3F5-1EE4-92EC2CE88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400800" cy="6889146"/>
          </a:xfrm>
          <a:prstGeom prst="rect">
            <a:avLst/>
          </a:prstGeom>
        </p:spPr>
      </p:pic>
      <p:sp>
        <p:nvSpPr>
          <p:cNvPr id="19" name="Callout: Bent Line with Border and Accent Bar 18">
            <a:extLst>
              <a:ext uri="{FF2B5EF4-FFF2-40B4-BE49-F238E27FC236}">
                <a16:creationId xmlns:a16="http://schemas.microsoft.com/office/drawing/2014/main" id="{6424245B-A317-B012-E5D9-109F67395DE3}"/>
              </a:ext>
            </a:extLst>
          </p:cNvPr>
          <p:cNvSpPr/>
          <p:nvPr/>
        </p:nvSpPr>
        <p:spPr>
          <a:xfrm>
            <a:off x="6899563" y="2660073"/>
            <a:ext cx="3006437" cy="1652154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60462"/>
              <a:gd name="adj6" fmla="val -133851"/>
            </a:avLst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Bradley Hand ITC" panose="03070402050302030203" pitchFamily="66" charset="0"/>
              </a:rPr>
              <a:t>Navigating </a:t>
            </a:r>
          </a:p>
          <a:p>
            <a:pPr algn="ctr"/>
            <a:r>
              <a:rPr lang="en-US" sz="3600" b="1" dirty="0">
                <a:latin typeface="Bradley Hand ITC" panose="03070402050302030203" pitchFamily="66" charset="0"/>
              </a:rPr>
              <a:t>The</a:t>
            </a:r>
          </a:p>
          <a:p>
            <a:pPr algn="ctr"/>
            <a:r>
              <a:rPr lang="en-US" sz="3600" b="1" dirty="0">
                <a:latin typeface="Bradley Hand ITC" panose="03070402050302030203" pitchFamily="66" charset="0"/>
              </a:rPr>
              <a:t> Experience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19D1256-5C67-4629-B3B1-A7BE48FEEBF7}"/>
              </a:ext>
            </a:extLst>
          </p:cNvPr>
          <p:cNvSpPr/>
          <p:nvPr/>
        </p:nvSpPr>
        <p:spPr>
          <a:xfrm>
            <a:off x="0" y="0"/>
            <a:ext cx="6400800" cy="96981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Bradley Hand ITC" panose="03070402050302030203" pitchFamily="66" charset="0"/>
              </a:rPr>
              <a:t>The Dissertation Writing Process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2E57562-896F-86A9-93AE-211FFF9141C9}"/>
              </a:ext>
            </a:extLst>
          </p:cNvPr>
          <p:cNvSpPr txBox="1"/>
          <p:nvPr/>
        </p:nvSpPr>
        <p:spPr>
          <a:xfrm>
            <a:off x="8769927" y="6460958"/>
            <a:ext cx="3422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latin typeface="Bradley Hand ITC" panose="03070402050302030203" pitchFamily="66" charset="0"/>
              </a:rPr>
              <a:t>Presented by Mfon Nwabuoku</a:t>
            </a:r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8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03" name="Rectangle 142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204" name="Rectangle 144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5" name="Isosceles Triangle 146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8" name="Picture 6" descr="Love Yourself - Self Care before Giving Care - Avaz Inc.">
            <a:extLst>
              <a:ext uri="{FF2B5EF4-FFF2-40B4-BE49-F238E27FC236}">
                <a16:creationId xmlns:a16="http://schemas.microsoft.com/office/drawing/2014/main" id="{9CDC138D-F51B-18E1-44FC-FB28565FE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0467" y="643467"/>
            <a:ext cx="5571065" cy="55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2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323F45E5-2E97-2F00-2E40-BBF8508F6F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2" b="2774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8C56B3-A4C1-5F59-DD81-A343E28E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4335" y="-494796"/>
            <a:ext cx="7236160" cy="1899912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Bradley Hand ITC" panose="03070402050302030203" pitchFamily="66" charset="0"/>
              </a:rPr>
              <a:t>Make a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CA36E-9A7C-3DDB-6A6D-E82CD209C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3713" y="1234137"/>
            <a:ext cx="4411008" cy="4389726"/>
          </a:xfrm>
        </p:spPr>
        <p:txBody>
          <a:bodyPr>
            <a:normAutofit lnSpcReduction="10000"/>
          </a:bodyPr>
          <a:lstStyle/>
          <a:p>
            <a:r>
              <a:rPr lang="en-US" sz="3200" b="1" dirty="0">
                <a:latin typeface="Bradley Hand ITC" panose="03070402050302030203" pitchFamily="66" charset="0"/>
              </a:rPr>
              <a:t>Schedule time to write/ work on your dissertation</a:t>
            </a:r>
          </a:p>
          <a:p>
            <a:r>
              <a:rPr lang="en-US" sz="3200" b="1" dirty="0">
                <a:latin typeface="Bradley Hand ITC" panose="03070402050302030203" pitchFamily="66" charset="0"/>
              </a:rPr>
              <a:t>Don’t be afraid to change the schedule to suit you</a:t>
            </a:r>
          </a:p>
          <a:p>
            <a:r>
              <a:rPr lang="en-US" sz="3200" b="1" dirty="0">
                <a:latin typeface="Bradley Hand ITC" panose="03070402050302030203" pitchFamily="66" charset="0"/>
              </a:rPr>
              <a:t>Find your best fit.</a:t>
            </a:r>
          </a:p>
          <a:p>
            <a:r>
              <a:rPr lang="en-US" sz="3200" b="1" dirty="0">
                <a:latin typeface="Bradley Hand ITC" panose="03070402050302030203" pitchFamily="66" charset="0"/>
              </a:rPr>
              <a:t>Work with deadlines/timelines</a:t>
            </a:r>
            <a:r>
              <a:rPr lang="en-US" sz="2000" b="1" dirty="0">
                <a:latin typeface="Bradley Hand ITC" panose="03070402050302030203" pitchFamily="66" charset="0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AFBE98-76FE-3930-D225-E878FE347A29}"/>
              </a:ext>
            </a:extLst>
          </p:cNvPr>
          <p:cNvSpPr/>
          <p:nvPr/>
        </p:nvSpPr>
        <p:spPr>
          <a:xfrm rot="852342">
            <a:off x="6663212" y="2079500"/>
            <a:ext cx="383414" cy="1775328"/>
          </a:xfrm>
          <a:prstGeom prst="rect">
            <a:avLst/>
          </a:prstGeom>
          <a:solidFill>
            <a:schemeClr val="bg1">
              <a:lumMod val="6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B26C62-2187-1801-CD07-112AB8AEB7E3}"/>
              </a:ext>
            </a:extLst>
          </p:cNvPr>
          <p:cNvSpPr txBox="1"/>
          <p:nvPr/>
        </p:nvSpPr>
        <p:spPr>
          <a:xfrm>
            <a:off x="1036457" y="2810221"/>
            <a:ext cx="2971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8.00 am – 10.00 am Write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6CFC10-B685-D7B0-5B84-CE203DE8264D}"/>
              </a:ext>
            </a:extLst>
          </p:cNvPr>
          <p:cNvSpPr txBox="1"/>
          <p:nvPr/>
        </p:nvSpPr>
        <p:spPr>
          <a:xfrm>
            <a:off x="1051781" y="3754583"/>
            <a:ext cx="2971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6.00 pm – 8.00 pm Write</a:t>
            </a:r>
          </a:p>
        </p:txBody>
      </p:sp>
    </p:spTree>
    <p:extLst>
      <p:ext uri="{BB962C8B-B14F-4D97-AF65-F5344CB8AC3E}">
        <p14:creationId xmlns:p14="http://schemas.microsoft.com/office/powerpoint/2010/main" val="34769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C56B3-A4C1-5F59-DD81-A343E28E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21" y="207816"/>
            <a:ext cx="7474172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latin typeface="Bradley Hand ITC" panose="03070402050302030203" pitchFamily="66" charset="0"/>
              </a:rPr>
              <a:t>Make a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CA36E-9A7C-3DDB-6A6D-E82CD209C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1" y="1533379"/>
            <a:ext cx="8244840" cy="4195408"/>
          </a:xfrm>
          <a:ln>
            <a:solidFill>
              <a:srgbClr val="FFFF00"/>
            </a:solidFill>
          </a:ln>
        </p:spPr>
        <p:txBody>
          <a:bodyPr anchor="ctr">
            <a:noAutofit/>
          </a:bodyPr>
          <a:lstStyle/>
          <a:p>
            <a:r>
              <a:rPr lang="en-US" sz="4400" b="1" dirty="0">
                <a:latin typeface="Bradley Hand ITC" panose="03070402050302030203" pitchFamily="66" charset="0"/>
              </a:rPr>
              <a:t>Schedule time to write/ work on your dissertation</a:t>
            </a:r>
          </a:p>
          <a:p>
            <a:r>
              <a:rPr lang="en-US" sz="4400" b="1" dirty="0">
                <a:latin typeface="Bradley Hand ITC" panose="03070402050302030203" pitchFamily="66" charset="0"/>
              </a:rPr>
              <a:t>Don’t be afraid to change the schedule to suit you</a:t>
            </a:r>
          </a:p>
          <a:p>
            <a:r>
              <a:rPr lang="en-US" sz="4400" b="1" dirty="0">
                <a:latin typeface="Bradley Hand ITC" panose="03070402050302030203" pitchFamily="66" charset="0"/>
              </a:rPr>
              <a:t>Find your best fit.</a:t>
            </a:r>
          </a:p>
          <a:p>
            <a:r>
              <a:rPr lang="en-US" sz="4400" b="1" dirty="0">
                <a:latin typeface="Bradley Hand ITC" panose="03070402050302030203" pitchFamily="66" charset="0"/>
              </a:rPr>
              <a:t>Work with deadlines/timelines.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544C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ECF0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3F45E5-2E97-2F00-2E40-BBF8508F6F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0" r="18210"/>
          <a:stretch/>
        </p:blipFill>
        <p:spPr>
          <a:xfrm>
            <a:off x="9254442" y="2911589"/>
            <a:ext cx="1462088" cy="103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519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7">
            <a:extLst>
              <a:ext uri="{FF2B5EF4-FFF2-40B4-BE49-F238E27FC236}">
                <a16:creationId xmlns:a16="http://schemas.microsoft.com/office/drawing/2014/main" id="{B649E800-A5C8-49A0-A453-ED537DA31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9">
            <a:extLst>
              <a:ext uri="{FF2B5EF4-FFF2-40B4-BE49-F238E27FC236}">
                <a16:creationId xmlns:a16="http://schemas.microsoft.com/office/drawing/2014/main" id="{8BA67DD7-B75D-4A30-90A4-EEA9F64AF1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8194" y="0"/>
            <a:ext cx="6164729" cy="6858000"/>
          </a:xfrm>
          <a:custGeom>
            <a:avLst/>
            <a:gdLst>
              <a:gd name="connsiteX0" fmla="*/ 0 w 6164729"/>
              <a:gd name="connsiteY0" fmla="*/ 6857542 h 6858000"/>
              <a:gd name="connsiteX1" fmla="*/ 199783 w 6164729"/>
              <a:gd name="connsiteY1" fmla="*/ 6857542 h 6858000"/>
              <a:gd name="connsiteX2" fmla="*/ 199783 w 6164729"/>
              <a:gd name="connsiteY2" fmla="*/ 6858000 h 6858000"/>
              <a:gd name="connsiteX3" fmla="*/ 0 w 6164729"/>
              <a:gd name="connsiteY3" fmla="*/ 6858000 h 6858000"/>
              <a:gd name="connsiteX4" fmla="*/ 4818273 w 6164729"/>
              <a:gd name="connsiteY4" fmla="*/ 0 h 6858000"/>
              <a:gd name="connsiteX5" fmla="*/ 5018056 w 6164729"/>
              <a:gd name="connsiteY5" fmla="*/ 0 h 6858000"/>
              <a:gd name="connsiteX6" fmla="*/ 5030703 w 6164729"/>
              <a:gd name="connsiteY6" fmla="*/ 31774 h 6858000"/>
              <a:gd name="connsiteX7" fmla="*/ 6085711 w 6164729"/>
              <a:gd name="connsiteY7" fmla="*/ 2682457 h 6858000"/>
              <a:gd name="connsiteX8" fmla="*/ 6085711 w 6164729"/>
              <a:gd name="connsiteY8" fmla="*/ 3752208 h 6858000"/>
              <a:gd name="connsiteX9" fmla="*/ 4928207 w 6164729"/>
              <a:gd name="connsiteY9" fmla="*/ 6660411 h 6858000"/>
              <a:gd name="connsiteX10" fmla="*/ 4849745 w 6164729"/>
              <a:gd name="connsiteY10" fmla="*/ 6857542 h 6858000"/>
              <a:gd name="connsiteX11" fmla="*/ 4649962 w 6164729"/>
              <a:gd name="connsiteY11" fmla="*/ 6857542 h 6858000"/>
              <a:gd name="connsiteX12" fmla="*/ 4728424 w 6164729"/>
              <a:gd name="connsiteY12" fmla="*/ 6660411 h 6858000"/>
              <a:gd name="connsiteX13" fmla="*/ 5885928 w 6164729"/>
              <a:gd name="connsiteY13" fmla="*/ 3752208 h 6858000"/>
              <a:gd name="connsiteX14" fmla="*/ 5885928 w 6164729"/>
              <a:gd name="connsiteY14" fmla="*/ 2682457 h 6858000"/>
              <a:gd name="connsiteX15" fmla="*/ 4830920 w 6164729"/>
              <a:gd name="connsiteY15" fmla="*/ 3177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64729" h="6858000">
                <a:moveTo>
                  <a:pt x="0" y="6857542"/>
                </a:moveTo>
                <a:lnTo>
                  <a:pt x="199783" y="6857542"/>
                </a:lnTo>
                <a:lnTo>
                  <a:pt x="199783" y="6858000"/>
                </a:lnTo>
                <a:lnTo>
                  <a:pt x="0" y="6858000"/>
                </a:lnTo>
                <a:close/>
                <a:moveTo>
                  <a:pt x="4818273" y="0"/>
                </a:moveTo>
                <a:lnTo>
                  <a:pt x="5018056" y="0"/>
                </a:lnTo>
                <a:lnTo>
                  <a:pt x="5030703" y="31774"/>
                </a:lnTo>
                <a:cubicBezTo>
                  <a:pt x="6085711" y="2682457"/>
                  <a:pt x="6085711" y="2682457"/>
                  <a:pt x="6085711" y="2682457"/>
                </a:cubicBezTo>
                <a:cubicBezTo>
                  <a:pt x="6191069" y="2988100"/>
                  <a:pt x="6191069" y="3446565"/>
                  <a:pt x="6085711" y="3752208"/>
                </a:cubicBezTo>
                <a:cubicBezTo>
                  <a:pt x="5601723" y="4968215"/>
                  <a:pt x="5223609" y="5918220"/>
                  <a:pt x="4928207" y="6660411"/>
                </a:cubicBezTo>
                <a:lnTo>
                  <a:pt x="4849745" y="6857542"/>
                </a:lnTo>
                <a:lnTo>
                  <a:pt x="4649962" y="6857542"/>
                </a:lnTo>
                <a:lnTo>
                  <a:pt x="4728424" y="6660411"/>
                </a:lnTo>
                <a:cubicBezTo>
                  <a:pt x="5023826" y="5918220"/>
                  <a:pt x="5401940" y="4968215"/>
                  <a:pt x="5885928" y="3752208"/>
                </a:cubicBezTo>
                <a:cubicBezTo>
                  <a:pt x="5991286" y="3446565"/>
                  <a:pt x="5991286" y="2988100"/>
                  <a:pt x="5885928" y="2682457"/>
                </a:cubicBezTo>
                <a:cubicBezTo>
                  <a:pt x="5885928" y="2682457"/>
                  <a:pt x="5885928" y="2682457"/>
                  <a:pt x="4830920" y="31774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Text, whiteboard&#10;&#10;Description automatically generated">
            <a:extLst>
              <a:ext uri="{FF2B5EF4-FFF2-40B4-BE49-F238E27FC236}">
                <a16:creationId xmlns:a16="http://schemas.microsoft.com/office/drawing/2014/main" id="{761CF617-1F3D-EAA3-FACC-B347F6F1E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12" y="760558"/>
            <a:ext cx="7125016" cy="5336883"/>
          </a:xfrm>
          <a:prstGeom prst="rect">
            <a:avLst/>
          </a:prstGeom>
        </p:spPr>
      </p:pic>
      <p:grpSp>
        <p:nvGrpSpPr>
          <p:cNvPr id="17" name="Group 11">
            <a:extLst>
              <a:ext uri="{FF2B5EF4-FFF2-40B4-BE49-F238E27FC236}">
                <a16:creationId xmlns:a16="http://schemas.microsoft.com/office/drawing/2014/main" id="{E8C5FC48-0A3C-4D6D-A0D5-EEE93213D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DBBC336D-7E16-4EE1-90F2-8D9F2B618B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0199BE21-2D26-4357-8702-909F3621A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6438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0FF94A-A674-36FB-7D43-F3E662596070}"/>
              </a:ext>
            </a:extLst>
          </p:cNvPr>
          <p:cNvSpPr txBox="1"/>
          <p:nvPr/>
        </p:nvSpPr>
        <p:spPr>
          <a:xfrm>
            <a:off x="4654296" y="640080"/>
            <a:ext cx="6894576" cy="356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dirty="0">
                <a:latin typeface="Bradley Hand ITC" panose="03070402050302030203" pitchFamily="66" charset="0"/>
                <a:ea typeface="+mj-ea"/>
                <a:cs typeface="+mj-cs"/>
              </a:rPr>
              <a:t>It helps to wear just one hat at a time…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213C348-514E-810B-0C5D-C4BBD5DAE0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40"/>
          <a:stretch/>
        </p:blipFill>
        <p:spPr>
          <a:xfrm>
            <a:off x="-14047" y="10"/>
            <a:ext cx="4049786" cy="6857990"/>
          </a:xfrm>
          <a:custGeom>
            <a:avLst/>
            <a:gdLst/>
            <a:ahLst/>
            <a:cxnLst/>
            <a:rect l="l" t="t" r="r" b="b"/>
            <a:pathLst>
              <a:path w="4049806" h="6858000">
                <a:moveTo>
                  <a:pt x="0" y="0"/>
                </a:moveTo>
                <a:lnTo>
                  <a:pt x="4018525" y="0"/>
                </a:lnTo>
                <a:lnTo>
                  <a:pt x="4019816" y="10931"/>
                </a:lnTo>
                <a:cubicBezTo>
                  <a:pt x="4034945" y="94836"/>
                  <a:pt x="4032275" y="179884"/>
                  <a:pt x="4036343" y="264297"/>
                </a:cubicBezTo>
                <a:cubicBezTo>
                  <a:pt x="4041301" y="367652"/>
                  <a:pt x="4035072" y="471135"/>
                  <a:pt x="4032911" y="574617"/>
                </a:cubicBezTo>
                <a:cubicBezTo>
                  <a:pt x="4031004" y="662717"/>
                  <a:pt x="4022232" y="750690"/>
                  <a:pt x="4025029" y="838916"/>
                </a:cubicBezTo>
                <a:cubicBezTo>
                  <a:pt x="4025029" y="841968"/>
                  <a:pt x="4025029" y="845019"/>
                  <a:pt x="4025029" y="848070"/>
                </a:cubicBezTo>
                <a:cubicBezTo>
                  <a:pt x="4017020" y="945068"/>
                  <a:pt x="4017020" y="1042576"/>
                  <a:pt x="4025029" y="1139574"/>
                </a:cubicBezTo>
                <a:cubicBezTo>
                  <a:pt x="4027609" y="1179950"/>
                  <a:pt x="4026885" y="1220466"/>
                  <a:pt x="4022868" y="1260728"/>
                </a:cubicBezTo>
                <a:cubicBezTo>
                  <a:pt x="4019054" y="1311960"/>
                  <a:pt x="4006849" y="1364083"/>
                  <a:pt x="4015621" y="1414934"/>
                </a:cubicBezTo>
                <a:cubicBezTo>
                  <a:pt x="4021367" y="1456784"/>
                  <a:pt x="4024558" y="1498940"/>
                  <a:pt x="4025156" y="1541172"/>
                </a:cubicBezTo>
                <a:cubicBezTo>
                  <a:pt x="4029478" y="1635755"/>
                  <a:pt x="4025283" y="1730847"/>
                  <a:pt x="4023757" y="1825685"/>
                </a:cubicBezTo>
                <a:cubicBezTo>
                  <a:pt x="4021850" y="1936286"/>
                  <a:pt x="4024647" y="2046634"/>
                  <a:pt x="4015748" y="2157235"/>
                </a:cubicBezTo>
                <a:cubicBezTo>
                  <a:pt x="4010790" y="2246581"/>
                  <a:pt x="4010790" y="2336130"/>
                  <a:pt x="4015748" y="2425476"/>
                </a:cubicBezTo>
                <a:cubicBezTo>
                  <a:pt x="4018164" y="2507473"/>
                  <a:pt x="4030495" y="2588454"/>
                  <a:pt x="4028461" y="2671214"/>
                </a:cubicBezTo>
                <a:cubicBezTo>
                  <a:pt x="4026046" y="2767832"/>
                  <a:pt x="4014604" y="2863940"/>
                  <a:pt x="4018164" y="2960685"/>
                </a:cubicBezTo>
                <a:cubicBezTo>
                  <a:pt x="4019816" y="3006832"/>
                  <a:pt x="4019944" y="3052980"/>
                  <a:pt x="4020961" y="3099127"/>
                </a:cubicBezTo>
                <a:cubicBezTo>
                  <a:pt x="4021978" y="3154682"/>
                  <a:pt x="4032021" y="3210110"/>
                  <a:pt x="4026427" y="3265665"/>
                </a:cubicBezTo>
                <a:cubicBezTo>
                  <a:pt x="4017147" y="3358087"/>
                  <a:pt x="3993120" y="3448857"/>
                  <a:pt x="4008121" y="3543567"/>
                </a:cubicBezTo>
                <a:cubicBezTo>
                  <a:pt x="4016384" y="3595690"/>
                  <a:pt x="4025791" y="3647940"/>
                  <a:pt x="4030495" y="3700571"/>
                </a:cubicBezTo>
                <a:cubicBezTo>
                  <a:pt x="4034690" y="3747608"/>
                  <a:pt x="4045369" y="3795408"/>
                  <a:pt x="4037233" y="3842191"/>
                </a:cubicBezTo>
                <a:cubicBezTo>
                  <a:pt x="4030368" y="3882237"/>
                  <a:pt x="4034055" y="3922282"/>
                  <a:pt x="4028715" y="3962327"/>
                </a:cubicBezTo>
                <a:cubicBezTo>
                  <a:pt x="4021723" y="4014831"/>
                  <a:pt x="4017910" y="4068352"/>
                  <a:pt x="4012697" y="4121111"/>
                </a:cubicBezTo>
                <a:cubicBezTo>
                  <a:pt x="4007866" y="4169038"/>
                  <a:pt x="4004307" y="4216838"/>
                  <a:pt x="4017020" y="4261841"/>
                </a:cubicBezTo>
                <a:cubicBezTo>
                  <a:pt x="4048039" y="4375112"/>
                  <a:pt x="4031004" y="4487748"/>
                  <a:pt x="4019308" y="4600257"/>
                </a:cubicBezTo>
                <a:cubicBezTo>
                  <a:pt x="4013587" y="4655049"/>
                  <a:pt x="4005197" y="4712765"/>
                  <a:pt x="4017910" y="4762853"/>
                </a:cubicBezTo>
                <a:cubicBezTo>
                  <a:pt x="4041428" y="4851716"/>
                  <a:pt x="4022995" y="4936764"/>
                  <a:pt x="4012824" y="5021432"/>
                </a:cubicBezTo>
                <a:cubicBezTo>
                  <a:pt x="4002654" y="5106099"/>
                  <a:pt x="4000239" y="5189495"/>
                  <a:pt x="4018037" y="5272637"/>
                </a:cubicBezTo>
                <a:cubicBezTo>
                  <a:pt x="4030495" y="5331116"/>
                  <a:pt x="4030495" y="5390612"/>
                  <a:pt x="4032021" y="5449600"/>
                </a:cubicBezTo>
                <a:cubicBezTo>
                  <a:pt x="4032911" y="5486339"/>
                  <a:pt x="4019308" y="5523842"/>
                  <a:pt x="4010282" y="5560582"/>
                </a:cubicBezTo>
                <a:cubicBezTo>
                  <a:pt x="3994009" y="5626943"/>
                  <a:pt x="3988162" y="5694321"/>
                  <a:pt x="4010282" y="5759029"/>
                </a:cubicBezTo>
                <a:cubicBezTo>
                  <a:pt x="4040793" y="5848655"/>
                  <a:pt x="4058336" y="5938407"/>
                  <a:pt x="4045623" y="6033117"/>
                </a:cubicBezTo>
                <a:cubicBezTo>
                  <a:pt x="4038377" y="6091724"/>
                  <a:pt x="4036597" y="6151347"/>
                  <a:pt x="4025664" y="6209190"/>
                </a:cubicBezTo>
                <a:cubicBezTo>
                  <a:pt x="4007358" y="6304790"/>
                  <a:pt x="4013841" y="6399882"/>
                  <a:pt x="4028461" y="6494211"/>
                </a:cubicBezTo>
                <a:cubicBezTo>
                  <a:pt x="4038542" y="6573081"/>
                  <a:pt x="4039610" y="6652829"/>
                  <a:pt x="4031639" y="6731941"/>
                </a:cubicBezTo>
                <a:lnTo>
                  <a:pt x="402291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0" name="sketchy line">
            <a:extLst>
              <a:ext uri="{FF2B5EF4-FFF2-40B4-BE49-F238E27FC236}">
                <a16:creationId xmlns:a16="http://schemas.microsoft.com/office/drawing/2014/main" id="{82580482-BA80-420A-8A05-C58E97F2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4409267"/>
            <a:ext cx="4242816" cy="18288"/>
          </a:xfrm>
          <a:custGeom>
            <a:avLst/>
            <a:gdLst>
              <a:gd name="connsiteX0" fmla="*/ 0 w 4242816"/>
              <a:gd name="connsiteY0" fmla="*/ 0 h 18288"/>
              <a:gd name="connsiteX1" fmla="*/ 690973 w 4242816"/>
              <a:gd name="connsiteY1" fmla="*/ 0 h 18288"/>
              <a:gd name="connsiteX2" fmla="*/ 1212233 w 4242816"/>
              <a:gd name="connsiteY2" fmla="*/ 0 h 18288"/>
              <a:gd name="connsiteX3" fmla="*/ 1860778 w 4242816"/>
              <a:gd name="connsiteY3" fmla="*/ 0 h 18288"/>
              <a:gd name="connsiteX4" fmla="*/ 2424466 w 4242816"/>
              <a:gd name="connsiteY4" fmla="*/ 0 h 18288"/>
              <a:gd name="connsiteX5" fmla="*/ 3115439 w 4242816"/>
              <a:gd name="connsiteY5" fmla="*/ 0 h 18288"/>
              <a:gd name="connsiteX6" fmla="*/ 3636699 w 4242816"/>
              <a:gd name="connsiteY6" fmla="*/ 0 h 18288"/>
              <a:gd name="connsiteX7" fmla="*/ 4242816 w 4242816"/>
              <a:gd name="connsiteY7" fmla="*/ 0 h 18288"/>
              <a:gd name="connsiteX8" fmla="*/ 4242816 w 4242816"/>
              <a:gd name="connsiteY8" fmla="*/ 18288 h 18288"/>
              <a:gd name="connsiteX9" fmla="*/ 3636699 w 4242816"/>
              <a:gd name="connsiteY9" fmla="*/ 18288 h 18288"/>
              <a:gd name="connsiteX10" fmla="*/ 3030583 w 4242816"/>
              <a:gd name="connsiteY10" fmla="*/ 18288 h 18288"/>
              <a:gd name="connsiteX11" fmla="*/ 2466894 w 4242816"/>
              <a:gd name="connsiteY11" fmla="*/ 18288 h 18288"/>
              <a:gd name="connsiteX12" fmla="*/ 1988062 w 4242816"/>
              <a:gd name="connsiteY12" fmla="*/ 18288 h 18288"/>
              <a:gd name="connsiteX13" fmla="*/ 1466802 w 4242816"/>
              <a:gd name="connsiteY13" fmla="*/ 18288 h 18288"/>
              <a:gd name="connsiteX14" fmla="*/ 860686 w 4242816"/>
              <a:gd name="connsiteY14" fmla="*/ 18288 h 18288"/>
              <a:gd name="connsiteX15" fmla="*/ 0 w 4242816"/>
              <a:gd name="connsiteY15" fmla="*/ 18288 h 18288"/>
              <a:gd name="connsiteX16" fmla="*/ 0 w 4242816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2816" h="18288" fill="none" extrusionOk="0">
                <a:moveTo>
                  <a:pt x="0" y="0"/>
                </a:moveTo>
                <a:cubicBezTo>
                  <a:pt x="249934" y="1471"/>
                  <a:pt x="379877" y="-29444"/>
                  <a:pt x="690973" y="0"/>
                </a:cubicBezTo>
                <a:cubicBezTo>
                  <a:pt x="1002069" y="29444"/>
                  <a:pt x="1021583" y="17501"/>
                  <a:pt x="1212233" y="0"/>
                </a:cubicBezTo>
                <a:cubicBezTo>
                  <a:pt x="1402883" y="-17501"/>
                  <a:pt x="1678760" y="5386"/>
                  <a:pt x="1860778" y="0"/>
                </a:cubicBezTo>
                <a:cubicBezTo>
                  <a:pt x="2042796" y="-5386"/>
                  <a:pt x="2245608" y="-22401"/>
                  <a:pt x="2424466" y="0"/>
                </a:cubicBezTo>
                <a:cubicBezTo>
                  <a:pt x="2603324" y="22401"/>
                  <a:pt x="2890020" y="33806"/>
                  <a:pt x="3115439" y="0"/>
                </a:cubicBezTo>
                <a:cubicBezTo>
                  <a:pt x="3340858" y="-33806"/>
                  <a:pt x="3428300" y="18628"/>
                  <a:pt x="3636699" y="0"/>
                </a:cubicBezTo>
                <a:cubicBezTo>
                  <a:pt x="3845098" y="-18628"/>
                  <a:pt x="4108824" y="5541"/>
                  <a:pt x="4242816" y="0"/>
                </a:cubicBezTo>
                <a:cubicBezTo>
                  <a:pt x="4242066" y="4160"/>
                  <a:pt x="4243125" y="10356"/>
                  <a:pt x="4242816" y="18288"/>
                </a:cubicBezTo>
                <a:cubicBezTo>
                  <a:pt x="4113424" y="32735"/>
                  <a:pt x="3768327" y="47567"/>
                  <a:pt x="3636699" y="18288"/>
                </a:cubicBezTo>
                <a:cubicBezTo>
                  <a:pt x="3505071" y="-10991"/>
                  <a:pt x="3294208" y="-4990"/>
                  <a:pt x="3030583" y="18288"/>
                </a:cubicBezTo>
                <a:cubicBezTo>
                  <a:pt x="2766958" y="41566"/>
                  <a:pt x="2649277" y="20974"/>
                  <a:pt x="2466894" y="18288"/>
                </a:cubicBezTo>
                <a:cubicBezTo>
                  <a:pt x="2284511" y="15602"/>
                  <a:pt x="2151277" y="1154"/>
                  <a:pt x="1988062" y="18288"/>
                </a:cubicBezTo>
                <a:cubicBezTo>
                  <a:pt x="1824847" y="35422"/>
                  <a:pt x="1691359" y="9265"/>
                  <a:pt x="1466802" y="18288"/>
                </a:cubicBezTo>
                <a:cubicBezTo>
                  <a:pt x="1242245" y="27311"/>
                  <a:pt x="1006161" y="36605"/>
                  <a:pt x="860686" y="18288"/>
                </a:cubicBezTo>
                <a:cubicBezTo>
                  <a:pt x="715211" y="-29"/>
                  <a:pt x="242774" y="46538"/>
                  <a:pt x="0" y="18288"/>
                </a:cubicBezTo>
                <a:cubicBezTo>
                  <a:pt x="-146" y="11482"/>
                  <a:pt x="-422" y="5192"/>
                  <a:pt x="0" y="0"/>
                </a:cubicBezTo>
                <a:close/>
              </a:path>
              <a:path w="4242816" h="18288" stroke="0" extrusionOk="0">
                <a:moveTo>
                  <a:pt x="0" y="0"/>
                </a:moveTo>
                <a:cubicBezTo>
                  <a:pt x="259751" y="-14018"/>
                  <a:pt x="356632" y="-15007"/>
                  <a:pt x="521260" y="0"/>
                </a:cubicBezTo>
                <a:cubicBezTo>
                  <a:pt x="685888" y="15007"/>
                  <a:pt x="885786" y="5167"/>
                  <a:pt x="1212233" y="0"/>
                </a:cubicBezTo>
                <a:cubicBezTo>
                  <a:pt x="1538680" y="-5167"/>
                  <a:pt x="1458849" y="7951"/>
                  <a:pt x="1691065" y="0"/>
                </a:cubicBezTo>
                <a:cubicBezTo>
                  <a:pt x="1923281" y="-7951"/>
                  <a:pt x="1985780" y="-16303"/>
                  <a:pt x="2169897" y="0"/>
                </a:cubicBezTo>
                <a:cubicBezTo>
                  <a:pt x="2354014" y="16303"/>
                  <a:pt x="2633054" y="-2739"/>
                  <a:pt x="2776014" y="0"/>
                </a:cubicBezTo>
                <a:cubicBezTo>
                  <a:pt x="2918974" y="2739"/>
                  <a:pt x="3112688" y="-15682"/>
                  <a:pt x="3339702" y="0"/>
                </a:cubicBezTo>
                <a:cubicBezTo>
                  <a:pt x="3566716" y="15682"/>
                  <a:pt x="4015278" y="-28467"/>
                  <a:pt x="4242816" y="0"/>
                </a:cubicBezTo>
                <a:cubicBezTo>
                  <a:pt x="4243501" y="7633"/>
                  <a:pt x="4242294" y="10002"/>
                  <a:pt x="4242816" y="18288"/>
                </a:cubicBezTo>
                <a:cubicBezTo>
                  <a:pt x="3924964" y="16283"/>
                  <a:pt x="3746362" y="-1805"/>
                  <a:pt x="3551843" y="18288"/>
                </a:cubicBezTo>
                <a:cubicBezTo>
                  <a:pt x="3357324" y="38381"/>
                  <a:pt x="3126422" y="47156"/>
                  <a:pt x="2860870" y="18288"/>
                </a:cubicBezTo>
                <a:cubicBezTo>
                  <a:pt x="2595318" y="-10580"/>
                  <a:pt x="2572437" y="11441"/>
                  <a:pt x="2297182" y="18288"/>
                </a:cubicBezTo>
                <a:cubicBezTo>
                  <a:pt x="2021927" y="25135"/>
                  <a:pt x="1916908" y="33601"/>
                  <a:pt x="1733493" y="18288"/>
                </a:cubicBezTo>
                <a:cubicBezTo>
                  <a:pt x="1550078" y="2975"/>
                  <a:pt x="1412440" y="27896"/>
                  <a:pt x="1212233" y="18288"/>
                </a:cubicBezTo>
                <a:cubicBezTo>
                  <a:pt x="1012026" y="8680"/>
                  <a:pt x="914386" y="13859"/>
                  <a:pt x="648545" y="18288"/>
                </a:cubicBezTo>
                <a:cubicBezTo>
                  <a:pt x="382704" y="22717"/>
                  <a:pt x="233522" y="39342"/>
                  <a:pt x="0" y="18288"/>
                </a:cubicBezTo>
                <a:cubicBezTo>
                  <a:pt x="-772" y="13661"/>
                  <a:pt x="-839" y="849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05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174B04-3E0E-6EC2-A54A-66AF259BB4AC}"/>
              </a:ext>
            </a:extLst>
          </p:cNvPr>
          <p:cNvSpPr txBox="1"/>
          <p:nvPr/>
        </p:nvSpPr>
        <p:spPr>
          <a:xfrm>
            <a:off x="636859" y="1933668"/>
            <a:ext cx="4944151" cy="5666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Bradley Hand ITC" panose="03070402050302030203" pitchFamily="66" charset="0"/>
              </a:rPr>
              <a:t>Your committee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Bradley Hand ITC" panose="03070402050302030203" pitchFamily="66" charset="0"/>
              </a:rPr>
              <a:t>Family/friends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Bradley Hand ITC" panose="03070402050302030203" pitchFamily="66" charset="0"/>
              </a:rPr>
              <a:t>Peers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Bradley Hand ITC" panose="03070402050302030203" pitchFamily="66" charset="0"/>
              </a:rPr>
              <a:t>Professional</a:t>
            </a:r>
          </a:p>
        </p:txBody>
      </p:sp>
      <p:sp>
        <p:nvSpPr>
          <p:cNvPr id="1028" name="Rectangle 134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Who's in your strategic support network? - Athena Leadership Academy">
            <a:extLst>
              <a:ext uri="{FF2B5EF4-FFF2-40B4-BE49-F238E27FC236}">
                <a16:creationId xmlns:a16="http://schemas.microsoft.com/office/drawing/2014/main" id="{EC6FEA89-F23B-4219-205A-080661BED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4709" y="1933668"/>
            <a:ext cx="4475531" cy="298741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645F12-B2DD-369F-C917-54A54870575D}"/>
              </a:ext>
            </a:extLst>
          </p:cNvPr>
          <p:cNvSpPr txBox="1"/>
          <p:nvPr/>
        </p:nvSpPr>
        <p:spPr>
          <a:xfrm>
            <a:off x="-201167" y="106467"/>
            <a:ext cx="6778330" cy="3320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5400" b="1" dirty="0">
                <a:latin typeface="Bradley Hand ITC" panose="03070402050302030203" pitchFamily="66" charset="0"/>
              </a:rPr>
              <a:t>Use your support system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 b="1" dirty="0">
              <a:latin typeface="Bradley Hand ITC" panose="03070402050302030203" pitchFamily="66" charset="0"/>
            </a:endParaRPr>
          </a:p>
          <a:p>
            <a:endParaRPr lang="en-US" sz="54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43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174B04-3E0E-6EC2-A54A-66AF259BB4AC}"/>
              </a:ext>
            </a:extLst>
          </p:cNvPr>
          <p:cNvSpPr txBox="1"/>
          <p:nvPr/>
        </p:nvSpPr>
        <p:spPr>
          <a:xfrm>
            <a:off x="636859" y="1933668"/>
            <a:ext cx="4944151" cy="5666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Bradley Hand ITC" panose="03070402050302030203" pitchFamily="66" charset="0"/>
              </a:rPr>
              <a:t>Your committee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Bradley Hand ITC" panose="03070402050302030203" pitchFamily="66" charset="0"/>
              </a:rPr>
              <a:t>Family/friends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Bradley Hand ITC" panose="03070402050302030203" pitchFamily="66" charset="0"/>
              </a:rPr>
              <a:t>Peers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Bradley Hand ITC" panose="03070402050302030203" pitchFamily="66" charset="0"/>
              </a:rPr>
              <a:t>Professional</a:t>
            </a:r>
          </a:p>
        </p:txBody>
      </p:sp>
      <p:sp>
        <p:nvSpPr>
          <p:cNvPr id="1028" name="Rectangle 134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Who's in your strategic support network? - Athena Leadership Academy">
            <a:extLst>
              <a:ext uri="{FF2B5EF4-FFF2-40B4-BE49-F238E27FC236}">
                <a16:creationId xmlns:a16="http://schemas.microsoft.com/office/drawing/2014/main" id="{EC6FEA89-F23B-4219-205A-080661BED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4709" y="1933668"/>
            <a:ext cx="4475531" cy="298741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645F12-B2DD-369F-C917-54A54870575D}"/>
              </a:ext>
            </a:extLst>
          </p:cNvPr>
          <p:cNvSpPr txBox="1"/>
          <p:nvPr/>
        </p:nvSpPr>
        <p:spPr>
          <a:xfrm>
            <a:off x="-201167" y="106467"/>
            <a:ext cx="6778330" cy="3320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5400" b="1" dirty="0">
                <a:latin typeface="Bradley Hand ITC" panose="03070402050302030203" pitchFamily="66" charset="0"/>
              </a:rPr>
              <a:t>Use your support system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 b="1" dirty="0">
              <a:latin typeface="Bradley Hand ITC" panose="03070402050302030203" pitchFamily="66" charset="0"/>
            </a:endParaRPr>
          </a:p>
          <a:p>
            <a:endParaRPr lang="en-US" sz="54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698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174B04-3E0E-6EC2-A54A-66AF259BB4AC}"/>
              </a:ext>
            </a:extLst>
          </p:cNvPr>
          <p:cNvSpPr txBox="1"/>
          <p:nvPr/>
        </p:nvSpPr>
        <p:spPr>
          <a:xfrm>
            <a:off x="859131" y="1439765"/>
            <a:ext cx="4944151" cy="5666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>
                <a:latin typeface="Bradley Hand ITC" panose="03070402050302030203" pitchFamily="66" charset="0"/>
              </a:rPr>
              <a:t>Get feedback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400" dirty="0">
                <a:latin typeface="Bradley Hand ITC" panose="03070402050302030203" pitchFamily="66" charset="0"/>
              </a:rPr>
              <a:t>Use feedback</a:t>
            </a:r>
          </a:p>
        </p:txBody>
      </p:sp>
      <p:sp>
        <p:nvSpPr>
          <p:cNvPr id="1028" name="Rectangle 134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645F12-B2DD-369F-C917-54A54870575D}"/>
              </a:ext>
            </a:extLst>
          </p:cNvPr>
          <p:cNvSpPr txBox="1"/>
          <p:nvPr/>
        </p:nvSpPr>
        <p:spPr>
          <a:xfrm>
            <a:off x="-484395" y="106468"/>
            <a:ext cx="7061977" cy="2197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800" b="1" dirty="0">
                <a:latin typeface="Bradley Hand ITC" panose="03070402050302030203" pitchFamily="66" charset="0"/>
              </a:rPr>
              <a:t>Feedback is Important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4400" b="1" dirty="0">
              <a:latin typeface="Bradley Hand ITC" panose="03070402050302030203" pitchFamily="66" charset="0"/>
            </a:endParaRPr>
          </a:p>
          <a:p>
            <a:endParaRPr lang="en-US" sz="4400" b="1" dirty="0">
              <a:latin typeface="Bradley Hand ITC" panose="03070402050302030203" pitchFamily="66" charset="0"/>
            </a:endParaRPr>
          </a:p>
        </p:txBody>
      </p:sp>
      <p:pic>
        <p:nvPicPr>
          <p:cNvPr id="7172" name="Picture 4" descr="The 3 Types Of Learner Feedback: Tools And Goals - eLearning Industry">
            <a:extLst>
              <a:ext uri="{FF2B5EF4-FFF2-40B4-BE49-F238E27FC236}">
                <a16:creationId xmlns:a16="http://schemas.microsoft.com/office/drawing/2014/main" id="{6160CAFF-BC97-E463-0802-AB26938A6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982" y="2135124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158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DCD9C319-51C4-4B3F-AEB3-47BB3616F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E782CC-61C7-7031-F5B8-0F12CF2C1C4D}"/>
              </a:ext>
            </a:extLst>
          </p:cNvPr>
          <p:cNvSpPr txBox="1"/>
          <p:nvPr/>
        </p:nvSpPr>
        <p:spPr>
          <a:xfrm>
            <a:off x="7631933" y="365125"/>
            <a:ext cx="3952071" cy="5530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>
                <a:latin typeface="+mj-lt"/>
                <a:ea typeface="+mj-ea"/>
                <a:cs typeface="+mj-cs"/>
              </a:rPr>
              <a:t>Be flexible</a:t>
            </a:r>
          </a:p>
        </p:txBody>
      </p:sp>
      <p:pic>
        <p:nvPicPr>
          <p:cNvPr id="2" name="Picture 2" descr="318 Flexible Pencil Illustrations &amp; Clip Art - iStock">
            <a:extLst>
              <a:ext uri="{FF2B5EF4-FFF2-40B4-BE49-F238E27FC236}">
                <a16:creationId xmlns:a16="http://schemas.microsoft.com/office/drawing/2014/main" id="{DE06F4A8-C0FD-0A6B-A967-ADC2096D0A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6" r="-2" b="2381"/>
          <a:stretch/>
        </p:blipFill>
        <p:spPr bwMode="auto">
          <a:xfrm>
            <a:off x="20" y="10"/>
            <a:ext cx="7188573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00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</TotalTime>
  <Words>164</Words>
  <Application>Microsoft Office PowerPoint</Application>
  <PresentationFormat>Widescreen</PresentationFormat>
  <Paragraphs>35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Bradley Hand ITC</vt:lpstr>
      <vt:lpstr>Calibri</vt:lpstr>
      <vt:lpstr>Calibri Light</vt:lpstr>
      <vt:lpstr>Euphemia</vt:lpstr>
      <vt:lpstr>Office Theme</vt:lpstr>
      <vt:lpstr>PowerPoint Presentation</vt:lpstr>
      <vt:lpstr>Make a Schedule</vt:lpstr>
      <vt:lpstr>Make a Schedule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Mfon Nwabuoku</dc:creator>
  <cp:lastModifiedBy>Mfon Nwabuoku</cp:lastModifiedBy>
  <cp:revision>1</cp:revision>
  <dcterms:created xsi:type="dcterms:W3CDTF">2022-05-17T12:28:23Z</dcterms:created>
  <dcterms:modified xsi:type="dcterms:W3CDTF">2022-05-17T18:56:26Z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