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62" r:id="rId5"/>
    <p:sldId id="260" r:id="rId6"/>
    <p:sldId id="261" r:id="rId7"/>
    <p:sldId id="259"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s, Mary V" initials="AM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838C-2CDD-41D6-9E3C-0892DA138EB2}"/>
              </a:ext>
            </a:extLst>
          </p:cNvPr>
          <p:cNvSpPr>
            <a:spLocks noGrp="1"/>
          </p:cNvSpPr>
          <p:nvPr>
            <p:ph type="ctrTitle"/>
          </p:nvPr>
        </p:nvSpPr>
        <p:spPr>
          <a:xfrm>
            <a:off x="2194074" y="2995613"/>
            <a:ext cx="7803852" cy="866773"/>
          </a:xfrm>
        </p:spPr>
        <p:txBody>
          <a:bodyPr/>
          <a:lstStyle/>
          <a:p>
            <a:r>
              <a:rPr lang="en-US" dirty="0">
                <a:solidFill>
                  <a:schemeClr val="accent5">
                    <a:lumMod val="50000"/>
                  </a:schemeClr>
                </a:solidFill>
              </a:rPr>
              <a:t>Quick HIRING Guide STEPS</a:t>
            </a:r>
          </a:p>
        </p:txBody>
      </p:sp>
      <p:sp>
        <p:nvSpPr>
          <p:cNvPr id="3" name="Subtitle 2">
            <a:extLst>
              <a:ext uri="{FF2B5EF4-FFF2-40B4-BE49-F238E27FC236}">
                <a16:creationId xmlns:a16="http://schemas.microsoft.com/office/drawing/2014/main" id="{1621DE79-72D1-47CF-B831-C5F55F2C09FE}"/>
              </a:ext>
            </a:extLst>
          </p:cNvPr>
          <p:cNvSpPr>
            <a:spLocks noGrp="1"/>
          </p:cNvSpPr>
          <p:nvPr>
            <p:ph type="subTitle" idx="1"/>
          </p:nvPr>
        </p:nvSpPr>
        <p:spPr>
          <a:xfrm>
            <a:off x="4548345" y="4131941"/>
            <a:ext cx="3507422" cy="521340"/>
          </a:xfrm>
          <a:effectLst>
            <a:glow rad="101600">
              <a:schemeClr val="accent5">
                <a:lumMod val="50000"/>
                <a:alpha val="60000"/>
              </a:schemeClr>
            </a:glow>
          </a:effectLst>
        </p:spPr>
        <p:txBody>
          <a:bodyPr/>
          <a:lstStyle/>
          <a:p>
            <a:r>
              <a:rPr lang="en-US" b="1" dirty="0">
                <a:solidFill>
                  <a:schemeClr val="tx1"/>
                </a:solidFill>
              </a:rPr>
              <a:t>Faculty Hiring</a:t>
            </a:r>
          </a:p>
        </p:txBody>
      </p:sp>
      <p:pic>
        <p:nvPicPr>
          <p:cNvPr id="7" name="Picture 6">
            <a:extLst>
              <a:ext uri="{FF2B5EF4-FFF2-40B4-BE49-F238E27FC236}">
                <a16:creationId xmlns:a16="http://schemas.microsoft.com/office/drawing/2014/main" id="{05A615FF-7A86-4793-90F3-D4A5AB9F903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189" b="95755" l="4622" r="97059">
                        <a14:foregroundMark x1="28151" y1="32075" x2="28151" y2="32075"/>
                        <a14:foregroundMark x1="21849" y1="25943" x2="21849" y2="25943"/>
                        <a14:foregroundMark x1="7143" y1="10377" x2="25210" y2="29245"/>
                        <a14:foregroundMark x1="25210" y1="29245" x2="44958" y2="39151"/>
                        <a14:foregroundMark x1="44958" y1="39151" x2="36134" y2="25943"/>
                        <a14:foregroundMark x1="28151" y1="20283" x2="8403" y2="8962"/>
                        <a14:foregroundMark x1="8403" y1="8962" x2="5882" y2="5189"/>
                        <a14:foregroundMark x1="5042" y1="13679" x2="8403" y2="15566"/>
                        <a14:foregroundMark x1="53782" y1="9434" x2="58824" y2="13679"/>
                        <a14:foregroundMark x1="57143" y1="41981" x2="39496" y2="55189"/>
                        <a14:foregroundMark x1="39496" y1="55189" x2="22689" y2="59906"/>
                        <a14:foregroundMark x1="68067" y1="49057" x2="68487" y2="44811"/>
                        <a14:foregroundMark x1="45378" y1="62736" x2="56303" y2="71698"/>
                        <a14:foregroundMark x1="55462" y1="59434" x2="65546" y2="63208"/>
                        <a14:foregroundMark x1="82353" y1="29717" x2="82353" y2="29717"/>
                        <a14:foregroundMark x1="84034" y1="33019" x2="87815" y2="56132"/>
                        <a14:foregroundMark x1="87815" y1="56132" x2="86134" y2="63208"/>
                        <a14:foregroundMark x1="7563" y1="82547" x2="7563" y2="82547"/>
                        <a14:foregroundMark x1="7983" y1="89623" x2="7983" y2="89623"/>
                        <a14:foregroundMark x1="42857" y1="75000" x2="42857" y2="75000"/>
                        <a14:foregroundMark x1="50420" y1="92925" x2="50420" y2="92925"/>
                        <a14:foregroundMark x1="95798" y1="84434" x2="95798" y2="84434"/>
                        <a14:foregroundMark x1="79832" y1="96226" x2="79832" y2="96226"/>
                        <a14:foregroundMark x1="97059" y1="88208" x2="97059" y2="88208"/>
                      </a14:backgroundRemoval>
                    </a14:imgEffect>
                  </a14:imgLayer>
                </a14:imgProps>
              </a:ext>
            </a:extLst>
          </a:blip>
          <a:stretch>
            <a:fillRect/>
          </a:stretch>
        </p:blipFill>
        <p:spPr>
          <a:xfrm>
            <a:off x="5349874" y="1153040"/>
            <a:ext cx="1642471" cy="1463040"/>
          </a:xfrm>
          <a:prstGeom prst="rect">
            <a:avLst/>
          </a:prstGeom>
        </p:spPr>
      </p:pic>
    </p:spTree>
    <p:extLst>
      <p:ext uri="{BB962C8B-B14F-4D97-AF65-F5344CB8AC3E}">
        <p14:creationId xmlns:p14="http://schemas.microsoft.com/office/powerpoint/2010/main" val="347141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6" presetClass="entr" presetSubtype="21" fill="hold" grpId="0" nodeType="afterEffect">
                                  <p:stCondLst>
                                    <p:cond delay="25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250"/>
                            </p:stCondLst>
                            <p:childTnLst>
                              <p:par>
                                <p:cTn id="13" presetID="16" presetClass="entr" presetSubtype="37"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outVertical)">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679593"/>
            <a:ext cx="11824188" cy="3385542"/>
          </a:xfrm>
          <a:prstGeom prst="rect">
            <a:avLst/>
          </a:prstGeom>
          <a:noFill/>
        </p:spPr>
        <p:txBody>
          <a:bodyPr wrap="square" rtlCol="0">
            <a:spAutoFit/>
          </a:bodyPr>
          <a:lstStyle/>
          <a:p>
            <a:endParaRPr lang="en-US" b="1" i="1" dirty="0">
              <a:solidFill>
                <a:srgbClr val="740000"/>
              </a:solidFill>
              <a:latin typeface="Times New Roman" panose="02020603050405020304" pitchFamily="18" charset="0"/>
              <a:cs typeface="Times New Roman" panose="02020603050405020304" pitchFamily="18" charset="0"/>
            </a:endParaRPr>
          </a:p>
          <a:p>
            <a:pPr algn="just"/>
            <a:r>
              <a:rPr lang="en-US" sz="2800" b="1" i="1" dirty="0">
                <a:solidFill>
                  <a:srgbClr val="740000"/>
                </a:solidFill>
                <a:latin typeface="Times New Roman" panose="02020603050405020304" pitchFamily="18" charset="0"/>
                <a:cs typeface="Times New Roman" panose="02020603050405020304" pitchFamily="18" charset="0"/>
              </a:rPr>
              <a:t>The steps in this Power Point will assist you in understanding how to quickly initiate the process for hiring faculty. It is important to remember to follow the steps as listed and ask questions if a step is unclear prior to processing the document for approvals.</a:t>
            </a:r>
            <a:r>
              <a:rPr lang="en-US" sz="2800" i="1" dirty="0">
                <a:latin typeface="Times New Roman" panose="02020603050405020304" pitchFamily="18" charset="0"/>
                <a:cs typeface="Times New Roman" panose="02020603050405020304" pitchFamily="18" charset="0"/>
              </a:rPr>
              <a:t> </a:t>
            </a:r>
            <a:r>
              <a:rPr lang="en-US" sz="2800" b="1" i="1" dirty="0">
                <a:solidFill>
                  <a:srgbClr val="740000"/>
                </a:solidFill>
                <a:latin typeface="Times New Roman" panose="02020603050405020304" pitchFamily="18" charset="0"/>
                <a:cs typeface="Times New Roman" panose="02020603050405020304" pitchFamily="18" charset="0"/>
              </a:rPr>
              <a:t>Remember, the Office of Human Resource Management (OHRM) is available to offer guidance and assistance at every step in the process. Our goal is to ensure the path to hiring new faculty is one that is smooth and quick.</a:t>
            </a:r>
          </a:p>
        </p:txBody>
      </p:sp>
      <p:sp>
        <p:nvSpPr>
          <p:cNvPr id="3" name="TextBox 2"/>
          <p:cNvSpPr txBox="1"/>
          <p:nvPr/>
        </p:nvSpPr>
        <p:spPr>
          <a:xfrm>
            <a:off x="2300287" y="1562191"/>
            <a:ext cx="7781925" cy="954107"/>
          </a:xfrm>
          <a:prstGeom prst="rect">
            <a:avLst/>
          </a:prstGeom>
          <a:noFill/>
        </p:spPr>
        <p:txBody>
          <a:bodyPr wrap="square" rtlCol="0">
            <a:spAutoFit/>
          </a:bodyPr>
          <a:lstStyle/>
          <a:p>
            <a:pPr algn="ctr"/>
            <a:r>
              <a:rPr lang="en-US" sz="2800" b="1" i="1" dirty="0">
                <a:solidFill>
                  <a:srgbClr val="740000"/>
                </a:solidFill>
                <a:latin typeface="Times New Roman" panose="02020603050405020304" pitchFamily="18" charset="0"/>
                <a:cs typeface="Times New Roman" panose="02020603050405020304" pitchFamily="18" charset="0"/>
              </a:rPr>
              <a:t>Message from the </a:t>
            </a:r>
          </a:p>
          <a:p>
            <a:pPr algn="ctr"/>
            <a:r>
              <a:rPr lang="en-US" sz="2800" b="1" i="1" dirty="0">
                <a:solidFill>
                  <a:srgbClr val="740000"/>
                </a:solidFill>
                <a:latin typeface="Times New Roman" panose="02020603050405020304" pitchFamily="18" charset="0"/>
                <a:cs typeface="Times New Roman" panose="02020603050405020304" pitchFamily="18" charset="0"/>
              </a:rPr>
              <a:t>Office of Human Resource Management </a:t>
            </a:r>
          </a:p>
        </p:txBody>
      </p:sp>
      <p:pic>
        <p:nvPicPr>
          <p:cNvPr id="4" name="Picture 3">
            <a:extLst>
              <a:ext uri="{FF2B5EF4-FFF2-40B4-BE49-F238E27FC236}">
                <a16:creationId xmlns:a16="http://schemas.microsoft.com/office/drawing/2014/main" id="{9DAD6AF1-1B44-4DEC-B5D9-99D1D660925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189" b="95755" l="4622" r="97059">
                        <a14:foregroundMark x1="28151" y1="32075" x2="28151" y2="32075"/>
                        <a14:foregroundMark x1="21849" y1="25943" x2="21849" y2="25943"/>
                        <a14:foregroundMark x1="7143" y1="10377" x2="25210" y2="29245"/>
                        <a14:foregroundMark x1="25210" y1="29245" x2="44958" y2="39151"/>
                        <a14:foregroundMark x1="44958" y1="39151" x2="36134" y2="25943"/>
                        <a14:foregroundMark x1="28151" y1="20283" x2="8403" y2="8962"/>
                        <a14:foregroundMark x1="8403" y1="8962" x2="5882" y2="5189"/>
                        <a14:foregroundMark x1="5042" y1="13679" x2="8403" y2="15566"/>
                        <a14:foregroundMark x1="53782" y1="9434" x2="58824" y2="13679"/>
                        <a14:foregroundMark x1="57143" y1="41981" x2="39496" y2="55189"/>
                        <a14:foregroundMark x1="39496" y1="55189" x2="22689" y2="59906"/>
                        <a14:foregroundMark x1="68067" y1="49057" x2="68487" y2="44811"/>
                        <a14:foregroundMark x1="45378" y1="62736" x2="56303" y2="71698"/>
                        <a14:foregroundMark x1="55462" y1="59434" x2="65546" y2="63208"/>
                        <a14:foregroundMark x1="82353" y1="29717" x2="82353" y2="29717"/>
                        <a14:foregroundMark x1="84034" y1="33019" x2="87815" y2="56132"/>
                        <a14:foregroundMark x1="87815" y1="56132" x2="86134" y2="63208"/>
                        <a14:foregroundMark x1="7563" y1="82547" x2="7563" y2="82547"/>
                        <a14:foregroundMark x1="7983" y1="89623" x2="7983" y2="89623"/>
                        <a14:foregroundMark x1="42857" y1="75000" x2="42857" y2="75000"/>
                        <a14:foregroundMark x1="50420" y1="92925" x2="50420" y2="92925"/>
                        <a14:foregroundMark x1="95798" y1="84434" x2="95798" y2="84434"/>
                        <a14:foregroundMark x1="79832" y1="96226" x2="79832" y2="96226"/>
                        <a14:foregroundMark x1="97059" y1="88208" x2="97059" y2="88208"/>
                      </a14:backgroundRemoval>
                    </a14:imgEffect>
                  </a14:imgLayer>
                </a14:imgProps>
              </a:ext>
            </a:extLst>
          </a:blip>
          <a:stretch>
            <a:fillRect/>
          </a:stretch>
        </p:blipFill>
        <p:spPr>
          <a:xfrm>
            <a:off x="5671771" y="353983"/>
            <a:ext cx="1129199" cy="1005840"/>
          </a:xfrm>
          <a:prstGeom prst="rect">
            <a:avLst/>
          </a:prstGeom>
        </p:spPr>
      </p:pic>
    </p:spTree>
    <p:extLst>
      <p:ext uri="{BB962C8B-B14F-4D97-AF65-F5344CB8AC3E}">
        <p14:creationId xmlns:p14="http://schemas.microsoft.com/office/powerpoint/2010/main" val="246176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75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750"/>
                            </p:stCondLst>
                            <p:childTnLst>
                              <p:par>
                                <p:cTn id="17" presetID="53" presetClass="entr" presetSubtype="16"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31F08D-6B35-448B-93A8-BA45338BEF80}"/>
              </a:ext>
            </a:extLst>
          </p:cNvPr>
          <p:cNvSpPr txBox="1"/>
          <p:nvPr/>
        </p:nvSpPr>
        <p:spPr>
          <a:xfrm>
            <a:off x="1921533" y="1487064"/>
            <a:ext cx="7445204" cy="523220"/>
          </a:xfrm>
          <a:prstGeom prst="rect">
            <a:avLst/>
          </a:prstGeom>
          <a:noFill/>
        </p:spPr>
        <p:txBody>
          <a:bodyPr wrap="square" rtlCol="0">
            <a:spAutoFit/>
          </a:bodyPr>
          <a:lstStyle/>
          <a:p>
            <a:r>
              <a:rPr lang="en-US" sz="2800" b="1" dirty="0">
                <a:solidFill>
                  <a:schemeClr val="accent5">
                    <a:lumMod val="75000"/>
                  </a:schemeClr>
                </a:solidFill>
                <a:latin typeface="Times New Roman" panose="02020603050405020304" pitchFamily="18" charset="0"/>
                <a:cs typeface="Times New Roman" panose="02020603050405020304" pitchFamily="18" charset="0"/>
              </a:rPr>
              <a:t>Step 1: </a:t>
            </a:r>
            <a:r>
              <a:rPr lang="en-US" sz="2800" dirty="0">
                <a:solidFill>
                  <a:schemeClr val="accent5">
                    <a:lumMod val="75000"/>
                  </a:schemeClr>
                </a:solidFill>
                <a:latin typeface="Times New Roman" panose="02020603050405020304" pitchFamily="18" charset="0"/>
                <a:cs typeface="Times New Roman" panose="02020603050405020304" pitchFamily="18" charset="0"/>
              </a:rPr>
              <a:t>Chair discusses vacancy with Dean</a:t>
            </a:r>
          </a:p>
        </p:txBody>
      </p:sp>
      <p:sp>
        <p:nvSpPr>
          <p:cNvPr id="5" name="TextBox 4">
            <a:extLst>
              <a:ext uri="{FF2B5EF4-FFF2-40B4-BE49-F238E27FC236}">
                <a16:creationId xmlns:a16="http://schemas.microsoft.com/office/drawing/2014/main" id="{F850BEA6-A675-4020-A06A-BB5F58390C0F}"/>
              </a:ext>
            </a:extLst>
          </p:cNvPr>
          <p:cNvSpPr txBox="1"/>
          <p:nvPr/>
        </p:nvSpPr>
        <p:spPr>
          <a:xfrm>
            <a:off x="1921533" y="2271894"/>
            <a:ext cx="6624590" cy="523220"/>
          </a:xfrm>
          <a:prstGeom prst="rect">
            <a:avLst/>
          </a:prstGeom>
          <a:noFill/>
        </p:spPr>
        <p:txBody>
          <a:bodyPr wrap="square" rtlCol="0">
            <a:spAutoFit/>
          </a:bodyPr>
          <a:lstStyle/>
          <a:p>
            <a:r>
              <a:rPr lang="en-US" sz="2800" b="1" dirty="0">
                <a:solidFill>
                  <a:schemeClr val="accent5">
                    <a:lumMod val="75000"/>
                  </a:schemeClr>
                </a:solidFill>
                <a:latin typeface="Times New Roman" panose="02020603050405020304" pitchFamily="18" charset="0"/>
                <a:cs typeface="Times New Roman" panose="02020603050405020304" pitchFamily="18" charset="0"/>
              </a:rPr>
              <a:t>Step 2: </a:t>
            </a:r>
            <a:r>
              <a:rPr lang="en-US" sz="2800" dirty="0">
                <a:solidFill>
                  <a:schemeClr val="accent5">
                    <a:lumMod val="75000"/>
                  </a:schemeClr>
                </a:solidFill>
                <a:latin typeface="Times New Roman" panose="02020603050405020304" pitchFamily="18" charset="0"/>
                <a:cs typeface="Times New Roman" panose="02020603050405020304" pitchFamily="18" charset="0"/>
              </a:rPr>
              <a:t>Dean seeks approval from Provost</a:t>
            </a:r>
          </a:p>
        </p:txBody>
      </p:sp>
      <p:sp>
        <p:nvSpPr>
          <p:cNvPr id="6" name="TextBox 5">
            <a:extLst>
              <a:ext uri="{FF2B5EF4-FFF2-40B4-BE49-F238E27FC236}">
                <a16:creationId xmlns:a16="http://schemas.microsoft.com/office/drawing/2014/main" id="{88A698F0-D063-419D-BA91-BA3C5FC870AA}"/>
              </a:ext>
            </a:extLst>
          </p:cNvPr>
          <p:cNvSpPr txBox="1"/>
          <p:nvPr/>
        </p:nvSpPr>
        <p:spPr>
          <a:xfrm>
            <a:off x="1921533" y="3094824"/>
            <a:ext cx="8641693" cy="954107"/>
          </a:xfrm>
          <a:prstGeom prst="rect">
            <a:avLst/>
          </a:prstGeom>
          <a:noFill/>
        </p:spPr>
        <p:txBody>
          <a:bodyPr wrap="square" rtlCol="0">
            <a:spAutoFit/>
          </a:bodyPr>
          <a:lstStyle/>
          <a:p>
            <a:r>
              <a:rPr lang="en-US" sz="2800" b="1" dirty="0">
                <a:solidFill>
                  <a:schemeClr val="accent5">
                    <a:lumMod val="75000"/>
                  </a:schemeClr>
                </a:solidFill>
                <a:latin typeface="Times New Roman" panose="02020603050405020304" pitchFamily="18" charset="0"/>
                <a:cs typeface="Times New Roman" panose="02020603050405020304" pitchFamily="18" charset="0"/>
              </a:rPr>
              <a:t>Step 3:</a:t>
            </a:r>
            <a:r>
              <a:rPr lang="en-US" sz="2800" dirty="0">
                <a:solidFill>
                  <a:schemeClr val="accent5">
                    <a:lumMod val="75000"/>
                  </a:schemeClr>
                </a:solidFill>
                <a:latin typeface="Times New Roman" panose="02020603050405020304" pitchFamily="18" charset="0"/>
                <a:cs typeface="Times New Roman" panose="02020603050405020304" pitchFamily="18" charset="0"/>
              </a:rPr>
              <a:t> Provost discusses funding source with Vice President of Administrative Affairs and Budget Director</a:t>
            </a:r>
          </a:p>
        </p:txBody>
      </p:sp>
      <p:pic>
        <p:nvPicPr>
          <p:cNvPr id="7" name="Picture 6">
            <a:extLst>
              <a:ext uri="{FF2B5EF4-FFF2-40B4-BE49-F238E27FC236}">
                <a16:creationId xmlns:a16="http://schemas.microsoft.com/office/drawing/2014/main" id="{F1860297-8222-4CA0-8C22-464010F0B70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285750" y="4886325"/>
            <a:ext cx="3772542" cy="2381250"/>
          </a:xfrm>
          <a:prstGeom prst="rect">
            <a:avLst/>
          </a:prstGeom>
        </p:spPr>
      </p:pic>
    </p:spTree>
    <p:extLst>
      <p:ext uri="{BB962C8B-B14F-4D97-AF65-F5344CB8AC3E}">
        <p14:creationId xmlns:p14="http://schemas.microsoft.com/office/powerpoint/2010/main" val="371120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grpId="0" nodeType="afterEffect">
                                  <p:stCondLst>
                                    <p:cond delay="20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3750"/>
                            </p:stCondLst>
                            <p:childTnLst>
                              <p:par>
                                <p:cTn id="15" presetID="2" presetClass="entr" presetSubtype="4" fill="hold" grpId="0" nodeType="afterEffect">
                                  <p:stCondLst>
                                    <p:cond delay="15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ppt_x"/>
                                          </p:val>
                                        </p:tav>
                                        <p:tav tm="100000">
                                          <p:val>
                                            <p:strVal val="#ppt_x"/>
                                          </p:val>
                                        </p:tav>
                                      </p:tavLst>
                                    </p:anim>
                                    <p:anim calcmode="lin" valueType="num">
                                      <p:cBhvr additive="base">
                                        <p:cTn id="1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E93E390-8476-41C5-9CF7-896077FD7933}"/>
              </a:ext>
            </a:extLst>
          </p:cNvPr>
          <p:cNvSpPr/>
          <p:nvPr/>
        </p:nvSpPr>
        <p:spPr>
          <a:xfrm>
            <a:off x="1790699" y="1009650"/>
            <a:ext cx="8410575" cy="4651915"/>
          </a:xfrm>
          <a:prstGeom prst="rect">
            <a:avLst/>
          </a:prstGeom>
        </p:spPr>
        <p:txBody>
          <a:bodyPr wrap="square">
            <a:spAutoFit/>
          </a:bodyPr>
          <a:lstStyle/>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4: </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Position is approved. Chair finalizes duties/responsibilities with (OHRM)</a:t>
            </a:r>
          </a:p>
          <a:p>
            <a:pPr algn="just">
              <a:lnSpc>
                <a:spcPct val="107000"/>
              </a:lnSpc>
              <a:spcAft>
                <a:spcPts val="800"/>
              </a:spcAft>
            </a:pPr>
            <a:endPar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5:</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Department Administrative Assistant completes Personnel Requisition and Hiring Exception Form. </a:t>
            </a:r>
          </a:p>
          <a:p>
            <a:pPr algn="just">
              <a:lnSpc>
                <a:spcPct val="107000"/>
              </a:lnSpc>
              <a:spcAft>
                <a:spcPts val="800"/>
              </a:spcAft>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6:</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Department Head develops search committee submits for approval to supervisor and Equity Officer. OHRM is copied on approved committee.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6C6D96C-60C9-4989-B69D-E88F820A99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542925" y="5172075"/>
            <a:ext cx="3772542" cy="2381250"/>
          </a:xfrm>
          <a:prstGeom prst="rect">
            <a:avLst/>
          </a:prstGeom>
        </p:spPr>
      </p:pic>
    </p:spTree>
    <p:extLst>
      <p:ext uri="{BB962C8B-B14F-4D97-AF65-F5344CB8AC3E}">
        <p14:creationId xmlns:p14="http://schemas.microsoft.com/office/powerpoint/2010/main" val="77365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842D2D-CC53-4652-BB83-826A154958DC}"/>
              </a:ext>
            </a:extLst>
          </p:cNvPr>
          <p:cNvSpPr/>
          <p:nvPr/>
        </p:nvSpPr>
        <p:spPr>
          <a:xfrm>
            <a:off x="1228725" y="1023457"/>
            <a:ext cx="9477375" cy="4106060"/>
          </a:xfrm>
          <a:prstGeom prst="rect">
            <a:avLst/>
          </a:prstGeom>
        </p:spPr>
        <p:txBody>
          <a:bodyPr wrap="square">
            <a:spAutoFit/>
          </a:bodyPr>
          <a:lstStyle/>
          <a:p>
            <a:pPr algn="just">
              <a:lnSpc>
                <a:spcPct val="107000"/>
              </a:lnSpc>
              <a:spcAft>
                <a:spcPts val="800"/>
              </a:spcAft>
            </a:pPr>
            <a:endParaRPr lang="en-US"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7:</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Documents are processed in Hello Sign for approvals.</a:t>
            </a:r>
          </a:p>
          <a:p>
            <a:pPr algn="just">
              <a:lnSpc>
                <a:spcPct val="107000"/>
              </a:lnSpc>
              <a:spcAft>
                <a:spcPts val="800"/>
              </a:spcAft>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8:</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Position is posted. Committee is notified by OHRM when there is an adequate pool of applicants to begin application evaluations.</a:t>
            </a:r>
          </a:p>
          <a:p>
            <a:pPr algn="just">
              <a:lnSpc>
                <a:spcPct val="107000"/>
              </a:lnSpc>
              <a:spcAft>
                <a:spcPts val="800"/>
              </a:spcAft>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Step 9:</a:t>
            </a: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 Review Search Committee Process on OHRM website.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0E46A77-7D15-460A-AFA2-D94440DC79E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533400" y="5129517"/>
            <a:ext cx="3772542" cy="2381250"/>
          </a:xfrm>
          <a:prstGeom prst="rect">
            <a:avLst/>
          </a:prstGeom>
        </p:spPr>
      </p:pic>
    </p:spTree>
    <p:extLst>
      <p:ext uri="{BB962C8B-B14F-4D97-AF65-F5344CB8AC3E}">
        <p14:creationId xmlns:p14="http://schemas.microsoft.com/office/powerpoint/2010/main" val="115971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643A3D-FE37-4A87-B841-98F961E0526D}"/>
              </a:ext>
            </a:extLst>
          </p:cNvPr>
          <p:cNvSpPr/>
          <p:nvPr/>
        </p:nvSpPr>
        <p:spPr>
          <a:xfrm>
            <a:off x="1285875" y="1704974"/>
            <a:ext cx="9525000" cy="991618"/>
          </a:xfrm>
          <a:prstGeom prst="rect">
            <a:avLst/>
          </a:prstGeom>
        </p:spPr>
        <p:txBody>
          <a:bodyPr wrap="square">
            <a:spAutoFit/>
          </a:bodyPr>
          <a:lstStyle/>
          <a:p>
            <a:pPr algn="just">
              <a:lnSpc>
                <a:spcPct val="107000"/>
              </a:lnSpc>
              <a:spcAft>
                <a:spcPts val="800"/>
              </a:spcAft>
            </a:pPr>
            <a:r>
              <a:rPr lang="en-US" sz="2800" dirty="0">
                <a:solidFill>
                  <a:srgbClr val="800000"/>
                </a:solidFill>
                <a:latin typeface="Times New Roman" panose="02020603050405020304" pitchFamily="18" charset="0"/>
                <a:ea typeface="Calibri" panose="020F0502020204030204" pitchFamily="34" charset="0"/>
                <a:cs typeface="Times New Roman" panose="02020603050405020304" pitchFamily="18" charset="0"/>
              </a:rPr>
              <a:t>Please contact the Employment Manager at (410) 651-6401 for questions or additional information.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E80456A-2E1D-45EE-9B62-1AC67AED53A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742" b="89888" l="9929" r="89716">
                        <a14:foregroundMark x1="54255" y1="55056" x2="54255" y2="55056"/>
                        <a14:foregroundMark x1="60993" y1="50562" x2="60993" y2="50562"/>
                        <a14:foregroundMark x1="60993" y1="50562" x2="60993" y2="50562"/>
                        <a14:foregroundMark x1="55674" y1="6742" x2="55674" y2="6742"/>
                      </a14:backgroundRemoval>
                    </a14:imgEffect>
                  </a14:imgLayer>
                </a14:imgProps>
              </a:ext>
            </a:extLst>
          </a:blip>
          <a:stretch>
            <a:fillRect/>
          </a:stretch>
        </p:blipFill>
        <p:spPr>
          <a:xfrm>
            <a:off x="-285750" y="4886325"/>
            <a:ext cx="3772542" cy="2381250"/>
          </a:xfrm>
          <a:prstGeom prst="rect">
            <a:avLst/>
          </a:prstGeom>
        </p:spPr>
      </p:pic>
    </p:spTree>
    <p:extLst>
      <p:ext uri="{BB962C8B-B14F-4D97-AF65-F5344CB8AC3E}">
        <p14:creationId xmlns:p14="http://schemas.microsoft.com/office/powerpoint/2010/main" val="1399340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58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445973"/>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TM04033925[[fn=Droplet]]</Template>
  <TotalTime>948</TotalTime>
  <Words>256</Words>
  <Application>Microsoft Office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Times New Roman</vt:lpstr>
      <vt:lpstr>Tw Cen MT</vt:lpstr>
      <vt:lpstr>Droplet</vt:lpstr>
      <vt:lpstr>Quick HIRING Guide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HIRING Guide STEPS</dc:title>
  <dc:creator>Ames, Mary V</dc:creator>
  <cp:lastModifiedBy>Ames, Mary V</cp:lastModifiedBy>
  <cp:revision>31</cp:revision>
  <dcterms:created xsi:type="dcterms:W3CDTF">2021-05-12T15:12:37Z</dcterms:created>
  <dcterms:modified xsi:type="dcterms:W3CDTF">2021-07-01T13:41:18Z</dcterms:modified>
</cp:coreProperties>
</file>